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1020" r:id="rId6"/>
    <p:sldId id="258" r:id="rId7"/>
    <p:sldId id="1047" r:id="rId8"/>
    <p:sldId id="1030" r:id="rId9"/>
    <p:sldId id="1031" r:id="rId10"/>
    <p:sldId id="1032" r:id="rId11"/>
    <p:sldId id="1034" r:id="rId12"/>
    <p:sldId id="1033" r:id="rId13"/>
    <p:sldId id="1021" r:id="rId14"/>
    <p:sldId id="327" r:id="rId15"/>
    <p:sldId id="331" r:id="rId16"/>
    <p:sldId id="328" r:id="rId17"/>
    <p:sldId id="330" r:id="rId18"/>
    <p:sldId id="1044" r:id="rId19"/>
    <p:sldId id="323" r:id="rId20"/>
    <p:sldId id="322" r:id="rId21"/>
    <p:sldId id="320" r:id="rId22"/>
    <p:sldId id="1045" r:id="rId23"/>
    <p:sldId id="326" r:id="rId24"/>
    <p:sldId id="291" r:id="rId25"/>
    <p:sldId id="293" r:id="rId26"/>
    <p:sldId id="298" r:id="rId27"/>
    <p:sldId id="1023" r:id="rId28"/>
    <p:sldId id="334" r:id="rId29"/>
    <p:sldId id="263" r:id="rId30"/>
    <p:sldId id="1029" r:id="rId31"/>
    <p:sldId id="270" r:id="rId32"/>
    <p:sldId id="318" r:id="rId33"/>
    <p:sldId id="332" r:id="rId34"/>
    <p:sldId id="319" r:id="rId35"/>
    <p:sldId id="333" r:id="rId36"/>
    <p:sldId id="1046" r:id="rId37"/>
    <p:sldId id="1028" r:id="rId38"/>
    <p:sldId id="292" r:id="rId39"/>
  </p:sldIdLst>
  <p:sldSz cx="12192000" cy="6858000"/>
  <p:notesSz cx="6858000" cy="1638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aldwell" initials="TC" lastIdx="2" clrIdx="0">
    <p:extLst>
      <p:ext uri="{19B8F6BF-5375-455C-9EA6-DF929625EA0E}">
        <p15:presenceInfo xmlns:p15="http://schemas.microsoft.com/office/powerpoint/2012/main" userId="Thomas Caldwell" providerId="None"/>
      </p:ext>
    </p:extLst>
  </p:cmAuthor>
  <p:cmAuthor id="2" name="Jeff Lutz" initials="JL" lastIdx="1" clrIdx="1">
    <p:extLst>
      <p:ext uri="{19B8F6BF-5375-455C-9EA6-DF929625EA0E}">
        <p15:presenceInfo xmlns:p15="http://schemas.microsoft.com/office/powerpoint/2012/main" userId="Jeff Lutz" providerId="None"/>
      </p:ext>
    </p:extLst>
  </p:cmAuthor>
  <p:cmAuthor id="3" name="Matt Anguay" initials="MA" lastIdx="1" clrIdx="2">
    <p:extLst>
      <p:ext uri="{19B8F6BF-5375-455C-9EA6-DF929625EA0E}">
        <p15:presenceInfo xmlns:p15="http://schemas.microsoft.com/office/powerpoint/2012/main" userId="S::matthew.anguay@solidinfodesign.com::ed012db7-c6db-4b08-b900-e5ce776e368c" providerId="AD"/>
      </p:ext>
    </p:extLst>
  </p:cmAuthor>
  <p:cmAuthor id="4" name="Tony Thigpen" initials="TT" lastIdx="2" clrIdx="3">
    <p:extLst>
      <p:ext uri="{19B8F6BF-5375-455C-9EA6-DF929625EA0E}">
        <p15:presenceInfo xmlns:p15="http://schemas.microsoft.com/office/powerpoint/2012/main" userId="S::anthony.thigpen@solidinfodesign.com::fd185ed2-7545-4237-9c2f-668039491d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AC"/>
    <a:srgbClr val="003366"/>
    <a:srgbClr val="000000"/>
    <a:srgbClr val="255393"/>
    <a:srgbClr val="A7C4FF"/>
    <a:srgbClr val="363B43"/>
    <a:srgbClr val="252B93"/>
    <a:srgbClr val="C5C2BA"/>
    <a:srgbClr val="CF1203"/>
    <a:srgbClr val="408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81200-54DF-4280-8DE2-9E437ED235E0}" v="3" dt="2021-03-24T19:23:15.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Waldrop" userId="da40d30d-c4c7-4418-bbf9-d054f7ac1525" providerId="ADAL" clId="{9D581200-54DF-4280-8DE2-9E437ED235E0}"/>
    <pc:docChg chg="modSld">
      <pc:chgData name="Corinne Waldrop" userId="da40d30d-c4c7-4418-bbf9-d054f7ac1525" providerId="ADAL" clId="{9D581200-54DF-4280-8DE2-9E437ED235E0}" dt="2021-03-24T19:23:15.333" v="2" actId="20577"/>
      <pc:docMkLst>
        <pc:docMk/>
      </pc:docMkLst>
      <pc:sldChg chg="modSp mod">
        <pc:chgData name="Corinne Waldrop" userId="da40d30d-c4c7-4418-bbf9-d054f7ac1525" providerId="ADAL" clId="{9D581200-54DF-4280-8DE2-9E437ED235E0}" dt="2021-03-24T19:23:15.333" v="2" actId="20577"/>
        <pc:sldMkLst>
          <pc:docMk/>
          <pc:sldMk cId="1074524023" sldId="328"/>
        </pc:sldMkLst>
        <pc:spChg chg="mod">
          <ac:chgData name="Corinne Waldrop" userId="da40d30d-c4c7-4418-bbf9-d054f7ac1525" providerId="ADAL" clId="{9D581200-54DF-4280-8DE2-9E437ED235E0}" dt="2021-03-24T19:23:15.333" v="2" actId="20577"/>
          <ac:spMkLst>
            <pc:docMk/>
            <pc:sldMk cId="1074524023" sldId="328"/>
            <ac:spMk id="3" creationId="{F65A5AA6-50EB-4AC5-A24A-490BFBD0D7A6}"/>
          </ac:spMkLst>
        </pc:spChg>
      </pc:sldChg>
      <pc:sldChg chg="modSp mod">
        <pc:chgData name="Corinne Waldrop" userId="da40d30d-c4c7-4418-bbf9-d054f7ac1525" providerId="ADAL" clId="{9D581200-54DF-4280-8DE2-9E437ED235E0}" dt="2021-03-24T19:21:56.710" v="1" actId="20577"/>
        <pc:sldMkLst>
          <pc:docMk/>
          <pc:sldMk cId="4147788247" sldId="331"/>
        </pc:sldMkLst>
        <pc:spChg chg="mod">
          <ac:chgData name="Corinne Waldrop" userId="da40d30d-c4c7-4418-bbf9-d054f7ac1525" providerId="ADAL" clId="{9D581200-54DF-4280-8DE2-9E437ED235E0}" dt="2021-03-24T19:21:56.710" v="1" actId="20577"/>
          <ac:spMkLst>
            <pc:docMk/>
            <pc:sldMk cId="4147788247" sldId="331"/>
            <ac:spMk id="3" creationId="{F65A5AA6-50EB-4AC5-A24A-490BFBD0D7A6}"/>
          </ac:spMkLst>
        </pc:spChg>
      </pc:sldChg>
      <pc:sldChg chg="modSp mod">
        <pc:chgData name="Corinne Waldrop" userId="da40d30d-c4c7-4418-bbf9-d054f7ac1525" providerId="ADAL" clId="{9D581200-54DF-4280-8DE2-9E437ED235E0}" dt="2021-03-24T19:21:42.124" v="0" actId="20577"/>
        <pc:sldMkLst>
          <pc:docMk/>
          <pc:sldMk cId="3965226308" sldId="1033"/>
        </pc:sldMkLst>
        <pc:spChg chg="mod">
          <ac:chgData name="Corinne Waldrop" userId="da40d30d-c4c7-4418-bbf9-d054f7ac1525" providerId="ADAL" clId="{9D581200-54DF-4280-8DE2-9E437ED235E0}" dt="2021-03-24T19:21:42.124" v="0" actId="20577"/>
          <ac:spMkLst>
            <pc:docMk/>
            <pc:sldMk cId="3965226308" sldId="1033"/>
            <ac:spMk id="2" creationId="{63D1A609-0E45-4674-B2AB-64715957391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46_E151608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61811574042479"/>
          <c:y val="0.15576772064714173"/>
          <c:w val="0.47683993602362212"/>
          <c:h val="0.71525986003568787"/>
        </c:manualLayout>
      </c:layout>
      <c:doughnutChart>
        <c:varyColors val="1"/>
        <c:ser>
          <c:idx val="0"/>
          <c:order val="0"/>
          <c:tx>
            <c:strRef>
              <c:f>Sheet1!$B$1</c:f>
              <c:strCache>
                <c:ptCount val="1"/>
                <c:pt idx="0">
                  <c:v>Personnel Categories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13-4B59-995C-AB37CD930F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13-4B59-995C-AB37CD930F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3BBC-4CAC-B59D-3F90BFC2E0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13-4B59-995C-AB37CD930FD0}"/>
              </c:ext>
            </c:extLst>
          </c:dPt>
          <c:dLbls>
            <c:dLbl>
              <c:idx val="2"/>
              <c:layout>
                <c:manualLayout>
                  <c:x val="1.5625000000000001E-3"/>
                  <c:y val="-0.1120066983263596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BBC-4CAC-B59D-3F90BFC2E0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Enlisted</c:v>
                </c:pt>
                <c:pt idx="1">
                  <c:v>Warrant Officers</c:v>
                </c:pt>
                <c:pt idx="2">
                  <c:v>Commissioned Officers</c:v>
                </c:pt>
              </c:strCache>
            </c:strRef>
          </c:cat>
          <c:val>
            <c:numRef>
              <c:f>Sheet1!$B$2:$B$5</c:f>
              <c:numCache>
                <c:formatCode>General</c:formatCode>
                <c:ptCount val="4"/>
                <c:pt idx="0">
                  <c:v>84</c:v>
                </c:pt>
                <c:pt idx="1">
                  <c:v>15</c:v>
                </c:pt>
                <c:pt idx="2">
                  <c:v>1</c:v>
                </c:pt>
              </c:numCache>
            </c:numRef>
          </c:val>
          <c:extLst>
            <c:ext xmlns:c16="http://schemas.microsoft.com/office/drawing/2014/chart" uri="{C3380CC4-5D6E-409C-BE32-E72D297353CC}">
              <c16:uniqueId val="{00000000-3BBC-4CAC-B59D-3F90BFC2E021}"/>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ln>
                  <a:noFill/>
                </a:ln>
                <a:solidFill>
                  <a:schemeClr val="accent4">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ln>
                  <a:noFill/>
                </a:ln>
                <a:solidFill>
                  <a:schemeClr val="accent4">
                    <a:lumMod val="5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ln>
                  <a:noFill/>
                </a:ln>
                <a:solidFill>
                  <a:schemeClr val="accent4">
                    <a:lumMod val="50000"/>
                  </a:schemeClr>
                </a:solidFill>
                <a:latin typeface="+mn-lt"/>
                <a:ea typeface="+mn-ea"/>
                <a:cs typeface="+mn-cs"/>
              </a:defRPr>
            </a:pPr>
            <a:endParaRPr lang="en-US"/>
          </a:p>
        </c:txPr>
      </c:legendEntry>
      <c:legendEntry>
        <c:idx val="3"/>
        <c:delete val="1"/>
      </c:legendEntry>
      <c:layout>
        <c:manualLayout>
          <c:xMode val="edge"/>
          <c:yMode val="edge"/>
          <c:x val="0.35199163385826771"/>
          <c:y val="0.88019291326651938"/>
          <c:w val="0.60798267564111308"/>
          <c:h val="0.11980708673348084"/>
        </c:manualLayout>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7F145-6E8B-4B4D-8926-7E095DB4BE7F}" type="datetimeFigureOut">
              <a:rPr lang="en-US" smtClean="0"/>
              <a:pPr/>
              <a:t>3/24/2021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BD5D2-2FE8-46A6-8A55-55A9242A15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wnload.militaryonesource.mil/12038/MOS/Reports/2018-demographics-repor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cool.osd.mil/" TargetMode="External"/><Relationship Id="rId3" Type="http://schemas.openxmlformats.org/officeDocument/2006/relationships/hyperlink" Target="https://www.cool.navy.mil/" TargetMode="External"/><Relationship Id="rId7" Type="http://schemas.openxmlformats.org/officeDocument/2006/relationships/hyperlink" Target="https://www.cool.osd.mil/uscg/index.htm"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afvec.us.af.mil/afvec/Public/COOL/" TargetMode="External"/><Relationship Id="rId5" Type="http://schemas.openxmlformats.org/officeDocument/2006/relationships/hyperlink" Target="https://www.cool.navy.mil/usmc" TargetMode="External"/><Relationship Id="rId10" Type="http://schemas.openxmlformats.org/officeDocument/2006/relationships/hyperlink" Target="https://dodskillbridge.usalearning.gov/" TargetMode="External"/><Relationship Id="rId4" Type="http://schemas.openxmlformats.org/officeDocument/2006/relationships/hyperlink" Target="https://www.cool.navy.mil/usn" TargetMode="External"/><Relationship Id="rId9" Type="http://schemas.openxmlformats.org/officeDocument/2006/relationships/hyperlink" Target="https://www.cool.osd.mil/dciv/index.htm"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ynextmove.org/vets/"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careersinthemilitary.com/" TargetMode="External"/><Relationship Id="rId4" Type="http://schemas.openxmlformats.org/officeDocument/2006/relationships/hyperlink" Target="http://www.bls.gov/OCO/ocos249.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rmy.mil/abou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balancecareers.com/so-you-want-to-become-an-astronaut-3345123#:~:text=Fun%20FACT%3A%20The%20United%20States,astronauts%20than%20any%20other%20institu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r.jsc.nasa.gov/seh/shepard.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f.mil/About-Us/Fact-Sheets/Display/Article/104613/the-us-air-for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history.state.gov/milestones/1945-1952/national-security-act#:~:text=The%20National%20Security%20Act%20of,National%20Security%20Council%20(NSC)."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paceforce.mil/About-Us/About-Space-For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ines.com/who-we-are/our-purpose.html#:~:text=Our%20Mission,naval%20ships%20and%20ground%20operati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usinessinsider.com/20-people-you-didnt-know-were-united-states-marines-2012-7"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sdl.org/?view&amp;did=81999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959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FF1E5A-AF0F-4014-A7EF-BB7E18C4D2C8}" type="slidenum">
              <a:rPr lang="en-US" smtClean="0"/>
              <a:pPr/>
              <a:t>15</a:t>
            </a:fld>
            <a:endParaRPr lang="en-US"/>
          </a:p>
        </p:txBody>
      </p:sp>
    </p:spTree>
    <p:extLst>
      <p:ext uri="{BB962C8B-B14F-4D97-AF65-F5344CB8AC3E}">
        <p14:creationId xmlns:p14="http://schemas.microsoft.com/office/powerpoint/2010/main" val="231395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FF1E5A-AF0F-4014-A7EF-BB7E18C4D2C8}" type="slidenum">
              <a:rPr lang="en-US" smtClean="0"/>
              <a:pPr/>
              <a:t>16</a:t>
            </a:fld>
            <a:endParaRPr lang="en-US"/>
          </a:p>
        </p:txBody>
      </p:sp>
    </p:spTree>
    <p:extLst>
      <p:ext uri="{BB962C8B-B14F-4D97-AF65-F5344CB8AC3E}">
        <p14:creationId xmlns:p14="http://schemas.microsoft.com/office/powerpoint/2010/main" val="269786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FF1E5A-AF0F-4014-A7EF-BB7E18C4D2C8}" type="slidenum">
              <a:rPr lang="en-US" smtClean="0"/>
              <a:pPr/>
              <a:t>17</a:t>
            </a:fld>
            <a:endParaRPr lang="en-US"/>
          </a:p>
        </p:txBody>
      </p:sp>
    </p:spTree>
    <p:extLst>
      <p:ext uri="{BB962C8B-B14F-4D97-AF65-F5344CB8AC3E}">
        <p14:creationId xmlns:p14="http://schemas.microsoft.com/office/powerpoint/2010/main" val="417949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hlinkClick r:id="rId3"/>
              </a:rPr>
              <a:t>2018 Profile of the Military Community</a:t>
            </a:r>
            <a:endParaRPr lang="en-US"/>
          </a:p>
          <a:p>
            <a:pPr marL="171450" indent="-171450">
              <a:buFont typeface="Arial"/>
              <a:buChar char="•"/>
            </a:pPr>
            <a:r>
              <a:rPr lang="en-US">
                <a:cs typeface="Calibri"/>
              </a:rPr>
              <a:t>Total Force (Active Duty, Civilian, Ready Reserve): </a:t>
            </a:r>
          </a:p>
          <a:p>
            <a:pPr marL="628650" lvl="1" indent="-171450">
              <a:buFont typeface="Arial"/>
              <a:buChar char="•"/>
            </a:pPr>
            <a:r>
              <a:rPr lang="en-US">
                <a:cs typeface="Calibri"/>
              </a:rPr>
              <a:t>Enlisted = 1,739,012 | 82.8%</a:t>
            </a:r>
          </a:p>
          <a:p>
            <a:pPr marL="628650" lvl="1" indent="-171450">
              <a:buFont typeface="Arial"/>
              <a:buChar char="•"/>
            </a:pPr>
            <a:r>
              <a:rPr lang="en-US">
                <a:cs typeface="Calibri"/>
              </a:rPr>
              <a:t>Officers = 362,122 | 17.2%</a:t>
            </a:r>
          </a:p>
          <a:p>
            <a:pPr indent="-171450">
              <a:buFont typeface="Arial"/>
              <a:buChar char="•"/>
            </a:pPr>
            <a:r>
              <a:rPr lang="en-US">
                <a:cs typeface="Calibri"/>
              </a:rPr>
              <a:t>Active Duty (Army, Navy, Marine Corps, Air Force): </a:t>
            </a:r>
          </a:p>
          <a:p>
            <a:pPr marL="628650" lvl="1" indent="-171450">
              <a:buFont typeface="Arial"/>
              <a:buChar char="•"/>
            </a:pPr>
            <a:r>
              <a:rPr lang="en-US">
                <a:cs typeface="Calibri"/>
              </a:rPr>
              <a:t>Enlisted = 1,073,394 | 82.3% </a:t>
            </a:r>
          </a:p>
          <a:p>
            <a:pPr marL="628650" lvl="1" indent="-171450">
              <a:buFont typeface="Arial"/>
              <a:buChar char="•"/>
            </a:pPr>
            <a:r>
              <a:rPr lang="en-US">
                <a:cs typeface="Calibri"/>
              </a:rPr>
              <a:t>Warrant Officer = 18,154 | 1.4% </a:t>
            </a:r>
          </a:p>
          <a:p>
            <a:pPr marL="628650" lvl="1" indent="-171450">
              <a:buFont typeface="Arial"/>
              <a:buChar char="•"/>
            </a:pPr>
            <a:r>
              <a:rPr lang="en-US">
                <a:cs typeface="Calibri"/>
              </a:rPr>
              <a:t>Officer = 212,870 | 16.3%</a:t>
            </a:r>
          </a:p>
          <a:p>
            <a:pPr indent="-171450">
              <a:buFont typeface="Arial"/>
              <a:buChar char="•"/>
            </a:pPr>
            <a:r>
              <a:rPr lang="en-US">
                <a:cs typeface="Calibri"/>
              </a:rPr>
              <a:t>Ready Reserve</a:t>
            </a:r>
          </a:p>
          <a:p>
            <a:pPr marL="628650" lvl="1" indent="-171450">
              <a:buFont typeface="Arial"/>
              <a:buChar char="•"/>
            </a:pPr>
            <a:r>
              <a:rPr lang="en-US">
                <a:cs typeface="Calibri"/>
              </a:rPr>
              <a:t>Enlisted = 670,715 | 83.5%</a:t>
            </a:r>
          </a:p>
          <a:p>
            <a:pPr marL="628650" lvl="1" indent="-171450">
              <a:buFont typeface="Arial"/>
              <a:buChar char="•"/>
            </a:pPr>
            <a:r>
              <a:rPr lang="en-US">
                <a:cs typeface="Calibri"/>
              </a:rPr>
              <a:t>Warrant Officer = 12,660 | 1.6%</a:t>
            </a:r>
          </a:p>
          <a:p>
            <a:pPr marL="628650" lvl="1" indent="-171450">
              <a:buFont typeface="Arial"/>
              <a:buChar char="•"/>
            </a:pPr>
            <a:r>
              <a:rPr lang="en-US">
                <a:cs typeface="Calibri"/>
              </a:rPr>
              <a:t>Officer = 119,467 | 14.9%</a:t>
            </a:r>
          </a:p>
          <a:p>
            <a:pPr indent="-171450">
              <a:buFont typeface="Arial"/>
              <a:buChar char="•"/>
            </a:pPr>
            <a:r>
              <a:rPr lang="en-US">
                <a:cs typeface="Calibri"/>
              </a:rPr>
              <a:t>Active Duty and Ready Reserve</a:t>
            </a:r>
          </a:p>
          <a:p>
            <a:pPr marL="628650" lvl="1" indent="-171450">
              <a:buFont typeface="Arial"/>
              <a:buChar char="•"/>
            </a:pPr>
            <a:r>
              <a:rPr lang="en-US">
                <a:cs typeface="Calibri"/>
              </a:rPr>
              <a:t>Enlisted = 1,744,109 | 82.8%</a:t>
            </a:r>
          </a:p>
          <a:p>
            <a:pPr marL="628650" lvl="1" indent="-171450">
              <a:buFont typeface="Arial"/>
              <a:buChar char="•"/>
            </a:pPr>
            <a:r>
              <a:rPr lang="en-US">
                <a:cs typeface="Calibri"/>
              </a:rPr>
              <a:t>Warrant Officer = 30,814 | 1.5%</a:t>
            </a:r>
          </a:p>
          <a:p>
            <a:pPr marL="628650" lvl="1" indent="-171450">
              <a:buFont typeface="Arial"/>
              <a:buChar char="•"/>
            </a:pPr>
            <a:r>
              <a:rPr lang="en-US">
                <a:cs typeface="Calibri"/>
              </a:rPr>
              <a:t>Officer = 332,337 | 15.8%</a:t>
            </a:r>
          </a:p>
          <a:p>
            <a:endParaRPr lang="en-US">
              <a:cs typeface="Calibri"/>
            </a:endParaRPr>
          </a:p>
        </p:txBody>
      </p:sp>
      <p:sp>
        <p:nvSpPr>
          <p:cNvPr id="4" name="Slide Number Placeholder 3"/>
          <p:cNvSpPr>
            <a:spLocks noGrp="1"/>
          </p:cNvSpPr>
          <p:nvPr>
            <p:ph type="sldNum" sz="quarter" idx="5"/>
          </p:nvPr>
        </p:nvSpPr>
        <p:spPr/>
        <p:txBody>
          <a:bodyPr/>
          <a:lstStyle/>
          <a:p>
            <a:fld id="{220BD5D2-2FE8-46A6-8A55-55A9242A1516}" type="slidenum">
              <a:rPr lang="en-US" smtClean="0"/>
              <a:pPr/>
              <a:t>19</a:t>
            </a:fld>
            <a:endParaRPr lang="en-US"/>
          </a:p>
        </p:txBody>
      </p:sp>
    </p:spTree>
    <p:extLst>
      <p:ext uri="{BB962C8B-B14F-4D97-AF65-F5344CB8AC3E}">
        <p14:creationId xmlns:p14="http://schemas.microsoft.com/office/powerpoint/2010/main" val="19423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EBDB4FEA-6BFF-49BC-B241-88FA1D326BB6}" type="slidenum">
              <a:rPr lang="en-US" smtClean="0"/>
              <a:pPr>
                <a:defRPr/>
              </a:pPr>
              <a:t>20</a:t>
            </a:fld>
            <a:endParaRPr lang="en-US"/>
          </a:p>
        </p:txBody>
      </p:sp>
    </p:spTree>
    <p:extLst>
      <p:ext uri="{BB962C8B-B14F-4D97-AF65-F5344CB8AC3E}">
        <p14:creationId xmlns:p14="http://schemas.microsoft.com/office/powerpoint/2010/main" val="14982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0BD5D2-2FE8-46A6-8A55-55A9242A1516}" type="slidenum">
              <a:rPr lang="en-US" smtClean="0"/>
              <a:pPr/>
              <a:t>21</a:t>
            </a:fld>
            <a:endParaRPr lang="en-US"/>
          </a:p>
        </p:txBody>
      </p:sp>
    </p:spTree>
    <p:extLst>
      <p:ext uri="{BB962C8B-B14F-4D97-AF65-F5344CB8AC3E}">
        <p14:creationId xmlns:p14="http://schemas.microsoft.com/office/powerpoint/2010/main" val="221271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0BD5D2-2FE8-46A6-8A55-55A9242A1516}" type="slidenum">
              <a:rPr lang="en-US" smtClean="0"/>
              <a:pPr/>
              <a:t>22</a:t>
            </a:fld>
            <a:endParaRPr lang="en-US"/>
          </a:p>
        </p:txBody>
      </p:sp>
    </p:spTree>
    <p:extLst>
      <p:ext uri="{BB962C8B-B14F-4D97-AF65-F5344CB8AC3E}">
        <p14:creationId xmlns:p14="http://schemas.microsoft.com/office/powerpoint/2010/main" val="236457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23</a:t>
            </a:fld>
            <a:endParaRPr lang="en-US"/>
          </a:p>
        </p:txBody>
      </p:sp>
    </p:spTree>
    <p:extLst>
      <p:ext uri="{BB962C8B-B14F-4D97-AF65-F5344CB8AC3E}">
        <p14:creationId xmlns:p14="http://schemas.microsoft.com/office/powerpoint/2010/main" val="84650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0BD5D2-2FE8-46A6-8A55-55A9242A1516}" type="slidenum">
              <a:rPr lang="en-US" smtClean="0"/>
              <a:pPr/>
              <a:t>24</a:t>
            </a:fld>
            <a:endParaRPr lang="en-US"/>
          </a:p>
        </p:txBody>
      </p:sp>
    </p:spTree>
    <p:extLst>
      <p:ext uri="{BB962C8B-B14F-4D97-AF65-F5344CB8AC3E}">
        <p14:creationId xmlns:p14="http://schemas.microsoft.com/office/powerpoint/2010/main" val="157014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DB4FEA-6BFF-49BC-B241-88FA1D326BB6}" type="slidenum">
              <a:rPr lang="en-US" smtClean="0"/>
              <a:pPr>
                <a:defRPr/>
              </a:pPr>
              <a:t>25</a:t>
            </a:fld>
            <a:endParaRPr lang="en-US"/>
          </a:p>
        </p:txBody>
      </p:sp>
    </p:spTree>
    <p:extLst>
      <p:ext uri="{BB962C8B-B14F-4D97-AF65-F5344CB8AC3E}">
        <p14:creationId xmlns:p14="http://schemas.microsoft.com/office/powerpoint/2010/main" val="346539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DB4FEA-6BFF-49BC-B241-88FA1D326BB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26</a:t>
            </a:fld>
            <a:endParaRPr lang="en-US"/>
          </a:p>
        </p:txBody>
      </p:sp>
    </p:spTree>
    <p:extLst>
      <p:ext uri="{BB962C8B-B14F-4D97-AF65-F5344CB8AC3E}">
        <p14:creationId xmlns:p14="http://schemas.microsoft.com/office/powerpoint/2010/main" val="367924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DB4FEA-6BFF-49BC-B241-88FA1D326BB6}"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0BD5D2-2FE8-46A6-8A55-55A9242A1516}"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0BD5D2-2FE8-46A6-8A55-55A9242A1516}"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DB4FEA-6BFF-49BC-B241-88FA1D326BB6}" type="slidenum">
              <a:rPr lang="en-US" smtClean="0"/>
              <a:pPr>
                <a:defRPr/>
              </a:pPr>
              <a:t>31</a:t>
            </a:fld>
            <a:endParaRPr lang="en-US"/>
          </a:p>
        </p:txBody>
      </p:sp>
    </p:spTree>
    <p:extLst>
      <p:ext uri="{BB962C8B-B14F-4D97-AF65-F5344CB8AC3E}">
        <p14:creationId xmlns:p14="http://schemas.microsoft.com/office/powerpoint/2010/main" val="3129909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a:t>COOL Tools:</a:t>
            </a:r>
          </a:p>
          <a:p>
            <a:pPr lvl="1" fontAlgn="ctr"/>
            <a:r>
              <a:rPr lang="en-US"/>
              <a:t>Army COOL – Department of Navy COOL– </a:t>
            </a:r>
            <a:r>
              <a:rPr lang="en-US">
                <a:hlinkClick r:id="rId3"/>
              </a:rPr>
              <a:t>https://www.cool.navy.mil</a:t>
            </a:r>
            <a:endParaRPr lang="en-US"/>
          </a:p>
          <a:p>
            <a:pPr lvl="2" fontAlgn="ctr"/>
            <a:r>
              <a:rPr lang="en-US"/>
              <a:t>Navy COOL – </a:t>
            </a:r>
            <a:r>
              <a:rPr lang="en-US">
                <a:hlinkClick r:id="rId4"/>
              </a:rPr>
              <a:t>https://www.cool.navy.mil/usn</a:t>
            </a:r>
            <a:endParaRPr lang="en-US"/>
          </a:p>
          <a:p>
            <a:pPr lvl="2" fontAlgn="ctr"/>
            <a:r>
              <a:rPr lang="en-US"/>
              <a:t>Marine Corps COOL – </a:t>
            </a:r>
            <a:r>
              <a:rPr lang="en-US">
                <a:hlinkClick r:id="rId5"/>
              </a:rPr>
              <a:t>https://www.cool.navy.mil/usmc</a:t>
            </a:r>
            <a:endParaRPr lang="en-US"/>
          </a:p>
          <a:p>
            <a:pPr lvl="1" fontAlgn="ctr"/>
            <a:r>
              <a:rPr lang="en-US"/>
              <a:t>Air Force COOL - </a:t>
            </a:r>
            <a:r>
              <a:rPr lang="en-US">
                <a:hlinkClick r:id="rId6"/>
              </a:rPr>
              <a:t>https://afvec.us.af.mil/afvec/Public/COOL/</a:t>
            </a:r>
            <a:endParaRPr lang="en-US"/>
          </a:p>
          <a:p>
            <a:pPr lvl="1" fontAlgn="ctr"/>
            <a:r>
              <a:rPr lang="en-US"/>
              <a:t>Coast Guard COOL - </a:t>
            </a:r>
            <a:r>
              <a:rPr lang="en-US">
                <a:hlinkClick r:id="rId7"/>
              </a:rPr>
              <a:t>https://www.cool.osd.mil/uscg/index.htm</a:t>
            </a:r>
            <a:endParaRPr lang="en-US"/>
          </a:p>
          <a:p>
            <a:pPr lvl="1" fontAlgn="ctr"/>
            <a:r>
              <a:rPr lang="en-US"/>
              <a:t>DoD COOL – </a:t>
            </a:r>
            <a:r>
              <a:rPr lang="en-US">
                <a:hlinkClick r:id="rId8"/>
              </a:rPr>
              <a:t>https://www.cool.osd.mil/</a:t>
            </a:r>
            <a:endParaRPr lang="en-US"/>
          </a:p>
          <a:p>
            <a:pPr lvl="2" fontAlgn="ctr"/>
            <a:r>
              <a:rPr lang="en-US"/>
              <a:t>DON Civilian COOL - </a:t>
            </a:r>
            <a:r>
              <a:rPr lang="en-US">
                <a:hlinkClick r:id="rId9"/>
              </a:rPr>
              <a:t>https://www.cool.osd.mil/dciv/index.htm</a:t>
            </a:r>
            <a:endParaRPr lang="en-US"/>
          </a:p>
          <a:p>
            <a:pPr lvl="1" fontAlgn="ctr"/>
            <a:r>
              <a:rPr lang="en-US"/>
              <a:t>SkillBridge - </a:t>
            </a:r>
            <a:r>
              <a:rPr lang="en-US">
                <a:hlinkClick r:id="rId10"/>
              </a:rPr>
              <a:t>https://dodskillbridge.usalearning.gov/</a:t>
            </a:r>
            <a:endParaRPr lang="en-US"/>
          </a:p>
          <a:p>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33</a:t>
            </a:fld>
            <a:endParaRPr lang="en-US"/>
          </a:p>
        </p:txBody>
      </p:sp>
    </p:spTree>
    <p:extLst>
      <p:ext uri="{BB962C8B-B14F-4D97-AF65-F5344CB8AC3E}">
        <p14:creationId xmlns:p14="http://schemas.microsoft.com/office/powerpoint/2010/main" val="159619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457200" lvl="1" indent="0" fontAlgn="ctr">
              <a:buNone/>
            </a:pPr>
            <a:endParaRPr lang="en-US"/>
          </a:p>
          <a:p>
            <a:r>
              <a:rPr lang="en-US"/>
              <a:t>Department of Labor:</a:t>
            </a:r>
          </a:p>
          <a:p>
            <a:pPr lvl="1"/>
            <a:r>
              <a:rPr lang="en-US"/>
              <a:t>My Next Move for Veterans - </a:t>
            </a:r>
            <a:r>
              <a:rPr lang="en-US">
                <a:hlinkClick r:id="rId3"/>
              </a:rPr>
              <a:t>https://www.mynextmove.org/vets/</a:t>
            </a:r>
            <a:r>
              <a:rPr lang="en-US"/>
              <a:t> </a:t>
            </a:r>
          </a:p>
          <a:p>
            <a:pPr lvl="1"/>
            <a:r>
              <a:rPr lang="en-US"/>
              <a:t>Occupational Outlook Handbook – </a:t>
            </a:r>
            <a:r>
              <a:rPr lang="en-US">
                <a:hlinkClick r:id="rId4"/>
              </a:rPr>
              <a:t>Job Opportunities in Armed Forces</a:t>
            </a:r>
            <a:r>
              <a:rPr lang="en-US"/>
              <a:t> </a:t>
            </a:r>
          </a:p>
          <a:p>
            <a:r>
              <a:rPr lang="en-US"/>
              <a:t>Careers in the Military - </a:t>
            </a:r>
            <a:r>
              <a:rPr lang="en-US">
                <a:hlinkClick r:id="rId5"/>
              </a:rPr>
              <a:t>https://www.careersinthemilitary.com/</a:t>
            </a:r>
            <a:r>
              <a:rPr lang="en-US"/>
              <a:t> </a:t>
            </a:r>
          </a:p>
          <a:p>
            <a:endParaRPr lang="en-US"/>
          </a:p>
        </p:txBody>
      </p:sp>
      <p:sp>
        <p:nvSpPr>
          <p:cNvPr id="4" name="Slide Number Placeholder 3"/>
          <p:cNvSpPr>
            <a:spLocks noGrp="1"/>
          </p:cNvSpPr>
          <p:nvPr>
            <p:ph type="sldNum" sz="quarter" idx="10"/>
          </p:nvPr>
        </p:nvSpPr>
        <p:spPr/>
        <p:txBody>
          <a:bodyPr/>
          <a:lstStyle/>
          <a:p>
            <a:fld id="{220BD5D2-2FE8-46A6-8A55-55A9242A1516}"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Citation: </a:t>
            </a:r>
            <a:r>
              <a:rPr lang="en-US">
                <a:hlinkClick r:id="rId3"/>
              </a:rPr>
              <a:t>https://www.army.mil/about/</a:t>
            </a:r>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4</a:t>
            </a:fld>
            <a:endParaRPr lang="en-US"/>
          </a:p>
        </p:txBody>
      </p:sp>
    </p:spTree>
    <p:extLst>
      <p:ext uri="{BB962C8B-B14F-4D97-AF65-F5344CB8AC3E}">
        <p14:creationId xmlns:p14="http://schemas.microsoft.com/office/powerpoint/2010/main" val="301741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Citation:</a:t>
            </a:r>
          </a:p>
          <a:p>
            <a:r>
              <a:rPr lang="en-US">
                <a:hlinkClick r:id="rId3"/>
              </a:rPr>
              <a:t>https://www.thebalancecareers.com/so-you-want-to-become-an-astronaut-3345123#:~:text=Fun%20FACT%3A%20The%20United%20States,astronauts%20than%20any%20other%20institution.</a:t>
            </a:r>
            <a:endParaRPr lang="en-US"/>
          </a:p>
          <a:p>
            <a:r>
              <a:rPr lang="en-US">
                <a:hlinkClick r:id="rId4"/>
              </a:rPr>
              <a:t>https://er.jsc.nasa.gov/seh/shepard.htmhttps://er.jsc.nasa.gov/seh/shepard.htm</a:t>
            </a:r>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5</a:t>
            </a:fld>
            <a:endParaRPr lang="en-US"/>
          </a:p>
        </p:txBody>
      </p:sp>
    </p:spTree>
    <p:extLst>
      <p:ext uri="{BB962C8B-B14F-4D97-AF65-F5344CB8AC3E}">
        <p14:creationId xmlns:p14="http://schemas.microsoft.com/office/powerpoint/2010/main" val="21425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Citation:</a:t>
            </a:r>
          </a:p>
          <a:p>
            <a:r>
              <a:rPr lang="en-US">
                <a:hlinkClick r:id="rId3"/>
              </a:rPr>
              <a:t>https://www.af.mil/About-Us/Fact-Sheets/Display/Article/104613/the-us-air-force/</a:t>
            </a:r>
            <a:endParaRPr lang="en-US"/>
          </a:p>
          <a:p>
            <a:r>
              <a:rPr lang="en-US">
                <a:hlinkClick r:id="rId4"/>
              </a:rPr>
              <a:t>https://history.state.gov/milestones/1945-1952/national-security-act#:~:text=The%20National%20Security%20Act%20of,National%20Security%20Council%20(NSC).</a:t>
            </a:r>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6</a:t>
            </a:fld>
            <a:endParaRPr lang="en-US"/>
          </a:p>
        </p:txBody>
      </p:sp>
    </p:spTree>
    <p:extLst>
      <p:ext uri="{BB962C8B-B14F-4D97-AF65-F5344CB8AC3E}">
        <p14:creationId xmlns:p14="http://schemas.microsoft.com/office/powerpoint/2010/main" val="12804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Citation:</a:t>
            </a:r>
          </a:p>
          <a:p>
            <a:r>
              <a:rPr lang="en-US">
                <a:hlinkClick r:id="rId3"/>
              </a:rPr>
              <a:t>https://www.spaceforce.mil/About-Us/About-Space-Force</a:t>
            </a:r>
            <a:endParaRPr lang="en-US"/>
          </a:p>
          <a:p>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7</a:t>
            </a:fld>
            <a:endParaRPr lang="en-US"/>
          </a:p>
        </p:txBody>
      </p:sp>
    </p:spTree>
    <p:extLst>
      <p:ext uri="{BB962C8B-B14F-4D97-AF65-F5344CB8AC3E}">
        <p14:creationId xmlns:p14="http://schemas.microsoft.com/office/powerpoint/2010/main" val="127597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Citation</a:t>
            </a:r>
          </a:p>
          <a:p>
            <a:r>
              <a:rPr lang="en-US">
                <a:hlinkClick r:id="rId3"/>
              </a:rPr>
              <a:t>https://www.marines.com/who-we-are/our-purpose.html#:~:text=Our%20Mission,naval%20ships%20and%20ground%20operations.</a:t>
            </a:r>
            <a:endParaRPr lang="en-US"/>
          </a:p>
          <a:p>
            <a:r>
              <a:rPr lang="en-US">
                <a:hlinkClick r:id="rId4"/>
              </a:rPr>
              <a:t>https://www.businessinsider.com/20-people-you-didnt-know-were-united-states-marines-2012-7</a:t>
            </a:r>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8</a:t>
            </a:fld>
            <a:endParaRPr lang="en-US"/>
          </a:p>
        </p:txBody>
      </p:sp>
    </p:spTree>
    <p:extLst>
      <p:ext uri="{BB962C8B-B14F-4D97-AF65-F5344CB8AC3E}">
        <p14:creationId xmlns:p14="http://schemas.microsoft.com/office/powerpoint/2010/main" val="332548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Citation: Homeland Security Digital Library, United States Coast Guard: Overview, </a:t>
            </a:r>
            <a:r>
              <a:rPr lang="en-US">
                <a:hlinkClick r:id="rId3"/>
              </a:rPr>
              <a:t>https://www.hsdl.org/?view&amp;did=819993</a:t>
            </a:r>
            <a:endParaRPr lang="en-US">
              <a:cs typeface="Calibri"/>
            </a:endParaRPr>
          </a:p>
        </p:txBody>
      </p:sp>
      <p:sp>
        <p:nvSpPr>
          <p:cNvPr id="4" name="Slide Number Placeholder 3"/>
          <p:cNvSpPr>
            <a:spLocks noGrp="1"/>
          </p:cNvSpPr>
          <p:nvPr>
            <p:ph type="sldNum" sz="quarter" idx="5"/>
          </p:nvPr>
        </p:nvSpPr>
        <p:spPr/>
        <p:txBody>
          <a:bodyPr/>
          <a:lstStyle/>
          <a:p>
            <a:fld id="{220BD5D2-2FE8-46A6-8A55-55A9242A1516}" type="slidenum">
              <a:rPr lang="en-US" smtClean="0"/>
              <a:pPr/>
              <a:t>9</a:t>
            </a:fld>
            <a:endParaRPr lang="en-US"/>
          </a:p>
        </p:txBody>
      </p:sp>
    </p:spTree>
    <p:extLst>
      <p:ext uri="{BB962C8B-B14F-4D97-AF65-F5344CB8AC3E}">
        <p14:creationId xmlns:p14="http://schemas.microsoft.com/office/powerpoint/2010/main" val="291336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0BD5D2-2FE8-46A6-8A55-55A9242A1516}" type="slidenum">
              <a:rPr lang="en-US" smtClean="0"/>
              <a:pPr/>
              <a:t>10</a:t>
            </a:fld>
            <a:endParaRPr lang="en-US"/>
          </a:p>
        </p:txBody>
      </p:sp>
    </p:spTree>
    <p:extLst>
      <p:ext uri="{BB962C8B-B14F-4D97-AF65-F5344CB8AC3E}">
        <p14:creationId xmlns:p14="http://schemas.microsoft.com/office/powerpoint/2010/main" val="293702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SOLID, LLC - Military 101</a:t>
            </a:r>
          </a:p>
        </p:txBody>
      </p:sp>
      <p:sp>
        <p:nvSpPr>
          <p:cNvPr id="6" name="Slide Number Placeholder 5"/>
          <p:cNvSpPr>
            <a:spLocks noGrp="1"/>
          </p:cNvSpPr>
          <p:nvPr>
            <p:ph type="sldNum" sz="quarter" idx="12"/>
          </p:nvPr>
        </p:nvSpPr>
        <p:spPr/>
        <p:txBody>
          <a:bodyPr/>
          <a:lstStyle/>
          <a:p>
            <a:r>
              <a:rPr lang="en-US"/>
              <a:t>|</a:t>
            </a:r>
            <a:fld id="{9A3B2906-C4EE-47CD-B74B-A7AB062DB60F}" type="slidenum">
              <a:rPr lang="en-US" smtClean="0"/>
              <a:pPr/>
              <a:t>‹#›</a:t>
            </a:fld>
            <a:r>
              <a:rPr lang="en-US"/>
              <a:t>|</a:t>
            </a: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SOLID, LLC - Military 101</a:t>
            </a:r>
          </a:p>
        </p:txBody>
      </p:sp>
      <p:sp>
        <p:nvSpPr>
          <p:cNvPr id="6" name="Slide Number Placeholder 5"/>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SOLID, LLC - Military 101</a:t>
            </a:r>
          </a:p>
        </p:txBody>
      </p:sp>
      <p:sp>
        <p:nvSpPr>
          <p:cNvPr id="6" name="Slide Number Placeholder 5"/>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lvl1pPr algn="l">
              <a:defRPr b="1"/>
            </a:lvl1p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lvl1pPr>
              <a:buClr>
                <a:schemeClr val="accent1"/>
              </a:buClr>
              <a:buFont typeface="Wingdings" pitchFamily="2" charset="2"/>
              <a:buChar char="§"/>
              <a:defRPr/>
            </a:lvl1pPr>
            <a:lvl2pPr>
              <a:buClr>
                <a:schemeClr val="accent2"/>
              </a:buClr>
              <a:buSzPct val="50000"/>
              <a:buFont typeface="Wingdings" pitchFamily="2" charset="2"/>
              <a:buChar char="q"/>
              <a:defRPr/>
            </a:lvl2pPr>
            <a:lvl3pPr>
              <a:buClr>
                <a:schemeClr val="accent1"/>
              </a:buClr>
              <a:buSzPct val="75000"/>
              <a:buFont typeface="Calibri" pitchFamily="34" charset="0"/>
              <a:buChar char="―"/>
              <a:defRPr/>
            </a:lvl3pPr>
            <a:lvl4pPr>
              <a:buFont typeface="Arial"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SOLID, LLC - Military 101</a:t>
            </a:r>
          </a:p>
        </p:txBody>
      </p:sp>
      <p:sp>
        <p:nvSpPr>
          <p:cNvPr id="6" name="Rectangle 3"/>
          <p:cNvSpPr>
            <a:spLocks noGrp="1" noChangeArrowheads="1"/>
          </p:cNvSpPr>
          <p:nvPr>
            <p:ph type="sldNum" sz="quarter" idx="11"/>
          </p:nvPr>
        </p:nvSpPr>
        <p:spPr>
          <a:ln/>
        </p:spPr>
        <p:txBody>
          <a:bodyPr/>
          <a:lstStyle>
            <a:lvl1pPr>
              <a:defRPr/>
            </a:lvl1pPr>
          </a:lstStyle>
          <a:p>
            <a:pPr>
              <a:defRPr/>
            </a:pPr>
            <a:fld id="{CEAFF75B-452D-428A-9C9F-621F40D29F3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
        <p:nvSpPr>
          <p:cNvPr id="9" name="Text Placeholder 2"/>
          <p:cNvSpPr>
            <a:spLocks noGrp="1"/>
          </p:cNvSpPr>
          <p:nvPr>
            <p:ph type="body" sz="half" idx="13"/>
          </p:nvPr>
        </p:nvSpPr>
        <p:spPr>
          <a:xfrm>
            <a:off x="6197600" y="1981200"/>
            <a:ext cx="5384800" cy="3886200"/>
          </a:xfrm>
        </p:spPr>
        <p:txBody>
          <a:bodyPr/>
          <a:lstStyle>
            <a:lvl1pPr>
              <a:buClr>
                <a:schemeClr val="accent1"/>
              </a:buClr>
              <a:buFont typeface="Wingdings" pitchFamily="2" charset="2"/>
              <a:buChar char="§"/>
              <a:defRPr/>
            </a:lvl1pPr>
            <a:lvl2pPr>
              <a:buClr>
                <a:schemeClr val="accent2"/>
              </a:buClr>
              <a:buSzPct val="50000"/>
              <a:buFont typeface="Wingdings" pitchFamily="2" charset="2"/>
              <a:buChar char="q"/>
              <a:defRPr/>
            </a:lvl2pPr>
            <a:lvl3pPr>
              <a:buClr>
                <a:schemeClr val="accent1"/>
              </a:buClr>
              <a:buSzPct val="75000"/>
              <a:buFont typeface="Calibri" pitchFamily="34" charset="0"/>
              <a:buChar char="―"/>
              <a:defRPr/>
            </a:lvl3pPr>
            <a:lvl4pPr>
              <a:buFont typeface="Arial"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S04">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23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SOLID, LLC - Military 101</a:t>
            </a:r>
          </a:p>
        </p:txBody>
      </p:sp>
      <p:sp>
        <p:nvSpPr>
          <p:cNvPr id="6" name="Slide Number Placeholder 5"/>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SOLID, LLC - Military 101</a:t>
            </a:r>
          </a:p>
        </p:txBody>
      </p:sp>
      <p:sp>
        <p:nvSpPr>
          <p:cNvPr id="6" name="Slide Number Placeholder 5"/>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SOLID, LLC - Military 101</a:t>
            </a:r>
          </a:p>
        </p:txBody>
      </p:sp>
      <p:sp>
        <p:nvSpPr>
          <p:cNvPr id="7" name="Slide Number Placeholder 6"/>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SOLID, LLC - Military 101</a:t>
            </a:r>
          </a:p>
        </p:txBody>
      </p:sp>
      <p:sp>
        <p:nvSpPr>
          <p:cNvPr id="9" name="Slide Number Placeholder 8"/>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SOLID, LLC - Military 101</a:t>
            </a:r>
          </a:p>
        </p:txBody>
      </p:sp>
      <p:sp>
        <p:nvSpPr>
          <p:cNvPr id="5" name="Slide Number Placeholder 4"/>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SOLID, LLC - Military 101</a:t>
            </a:r>
          </a:p>
        </p:txBody>
      </p:sp>
      <p:sp>
        <p:nvSpPr>
          <p:cNvPr id="4" name="Slide Number Placeholder 3"/>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SOLID, LLC - Military 101</a:t>
            </a:r>
          </a:p>
        </p:txBody>
      </p:sp>
      <p:sp>
        <p:nvSpPr>
          <p:cNvPr id="7" name="Slide Number Placeholder 6"/>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SOLID, LLC - Military 101</a:t>
            </a:r>
          </a:p>
        </p:txBody>
      </p:sp>
      <p:sp>
        <p:nvSpPr>
          <p:cNvPr id="7" name="Slide Number Placeholder 6"/>
          <p:cNvSpPr>
            <a:spLocks noGrp="1"/>
          </p:cNvSpPr>
          <p:nvPr>
            <p:ph type="sldNum" sz="quarter" idx="12"/>
          </p:nvPr>
        </p:nvSpPr>
        <p:spPr/>
        <p:txBody>
          <a:bodyPr/>
          <a:lstStyle/>
          <a:p>
            <a:fld id="{9A3B2906-C4EE-47CD-B74B-A7AB062DB6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SOLID, LLC - Military 101</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B2906-C4EE-47CD-B74B-A7AB062DB6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spcBef>
          <a:spcPct val="0"/>
        </a:spcBef>
        <a:buNone/>
        <a:defRPr sz="4000"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pitchFamily="2" charset="2"/>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50000"/>
        <a:buFont typeface="Wingdings" pitchFamily="2" charset="2"/>
        <a:buChar char="q"/>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4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sv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image" Target="../media/image6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4.sv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hyperlink" Target="https://www.cool.osd.mil/" TargetMode="External"/><Relationship Id="rId7"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hyperlink" Target="http://www.careersinthemilitary.com/" TargetMode="External"/><Relationship Id="rId7" Type="http://schemas.openxmlformats.org/officeDocument/2006/relationships/hyperlink" Target="https://www.bls.gov/ooh/military/military-career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dskillbridge.usalearning.gov/" TargetMode="External"/><Relationship Id="rId5" Type="http://schemas.openxmlformats.org/officeDocument/2006/relationships/hyperlink" Target="http://www.mynextmove.org/vets" TargetMode="External"/><Relationship Id="rId4" Type="http://schemas.openxmlformats.org/officeDocument/2006/relationships/hyperlink" Target="http://www.asvabprogram.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rge Group Collaboration: U.S. Department of Defense - Facilitate.com">
            <a:hlinkClick r:id="" action="ppaction://noaction" highlightClick="1"/>
            <a:extLst>
              <a:ext uri="{FF2B5EF4-FFF2-40B4-BE49-F238E27FC236}">
                <a16:creationId xmlns:a16="http://schemas.microsoft.com/office/drawing/2014/main" id="{4DFA6D5B-A09F-4549-9BB3-85C04732A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157" y="571491"/>
            <a:ext cx="9713843" cy="5464038"/>
          </a:xfrm>
          <a:prstGeom prst="snip2DiagRect">
            <a:avLst>
              <a:gd name="adj1" fmla="val 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1" descr="A close up of a sign&#10;&#10;Description generated with high confidence">
            <a:extLst>
              <a:ext uri="{FF2B5EF4-FFF2-40B4-BE49-F238E27FC236}">
                <a16:creationId xmlns:a16="http://schemas.microsoft.com/office/drawing/2014/main" id="{C76DA5CB-EC6F-4D2B-AC19-70B9FBC9F03E}"/>
              </a:ext>
            </a:extLst>
          </p:cNvPr>
          <p:cNvPicPr>
            <a:picLocks noChangeAspect="1"/>
          </p:cNvPicPr>
          <p:nvPr/>
        </p:nvPicPr>
        <p:blipFill>
          <a:blip r:embed="rId4"/>
          <a:stretch>
            <a:fillRect/>
          </a:stretch>
        </p:blipFill>
        <p:spPr>
          <a:xfrm>
            <a:off x="10420511" y="6288258"/>
            <a:ext cx="1585707" cy="569742"/>
          </a:xfrm>
          <a:prstGeom prst="rect">
            <a:avLst/>
          </a:prstGeom>
        </p:spPr>
      </p:pic>
      <p:sp>
        <p:nvSpPr>
          <p:cNvPr id="7" name="Arrow: Pentagon 6">
            <a:extLst>
              <a:ext uri="{FF2B5EF4-FFF2-40B4-BE49-F238E27FC236}">
                <a16:creationId xmlns:a16="http://schemas.microsoft.com/office/drawing/2014/main" id="{0FE6D1D0-1BC2-4E4B-BE47-F5881C25FBD9}"/>
              </a:ext>
            </a:extLst>
          </p:cNvPr>
          <p:cNvSpPr/>
          <p:nvPr/>
        </p:nvSpPr>
        <p:spPr>
          <a:xfrm>
            <a:off x="0" y="4791648"/>
            <a:ext cx="9612100" cy="1749829"/>
          </a:xfrm>
          <a:prstGeom prst="homePlate">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043C6-BA86-4BC4-862C-F4414B0C0DB2}"/>
              </a:ext>
            </a:extLst>
          </p:cNvPr>
          <p:cNvSpPr txBox="1"/>
          <p:nvPr/>
        </p:nvSpPr>
        <p:spPr>
          <a:xfrm>
            <a:off x="-170895" y="4828129"/>
            <a:ext cx="4607361" cy="1015663"/>
          </a:xfrm>
          <a:prstGeom prst="rect">
            <a:avLst/>
          </a:prstGeom>
          <a:noFill/>
        </p:spPr>
        <p:txBody>
          <a:bodyPr wrap="square" rtlCol="0">
            <a:spAutoFit/>
          </a:bodyPr>
          <a:lstStyle/>
          <a:p>
            <a:pPr algn="r"/>
            <a:r>
              <a:rPr lang="en-US" sz="6000">
                <a:solidFill>
                  <a:schemeClr val="bg1"/>
                </a:solidFill>
                <a:latin typeface="Calibri Light" panose="020F0302020204030204" pitchFamily="34" charset="0"/>
                <a:cs typeface="Calibri Light" panose="020F0302020204030204" pitchFamily="34" charset="0"/>
              </a:rPr>
              <a:t>MILITARY 101</a:t>
            </a:r>
          </a:p>
        </p:txBody>
      </p:sp>
      <p:sp>
        <p:nvSpPr>
          <p:cNvPr id="8" name="TextBox 7">
            <a:extLst>
              <a:ext uri="{FF2B5EF4-FFF2-40B4-BE49-F238E27FC236}">
                <a16:creationId xmlns:a16="http://schemas.microsoft.com/office/drawing/2014/main" id="{15D90979-655E-4CA3-AE26-2C7D9555951C}"/>
              </a:ext>
            </a:extLst>
          </p:cNvPr>
          <p:cNvSpPr txBox="1"/>
          <p:nvPr/>
        </p:nvSpPr>
        <p:spPr>
          <a:xfrm>
            <a:off x="129510" y="5728543"/>
            <a:ext cx="8637563" cy="584775"/>
          </a:xfrm>
          <a:prstGeom prst="rect">
            <a:avLst/>
          </a:prstGeom>
          <a:noFill/>
        </p:spPr>
        <p:txBody>
          <a:bodyPr wrap="square" rtlCol="0">
            <a:spAutoFit/>
          </a:bodyPr>
          <a:lstStyle/>
          <a:p>
            <a:r>
              <a:rPr lang="en-US" sz="1600" b="1">
                <a:solidFill>
                  <a:schemeClr val="bg1"/>
                </a:solidFill>
                <a:latin typeface="Calibri Light" panose="020F0302020204030204" pitchFamily="34" charset="0"/>
                <a:cs typeface="Calibri Light" panose="020F0302020204030204" pitchFamily="34" charset="0"/>
              </a:rPr>
              <a:t>A brief overview on the training, skills, and education of military Service members, as well as resources to assess the  transferability of those skills to the civilian workforce. </a:t>
            </a:r>
          </a:p>
        </p:txBody>
      </p:sp>
      <p:sp>
        <p:nvSpPr>
          <p:cNvPr id="2" name="TextBox 1">
            <a:extLst>
              <a:ext uri="{FF2B5EF4-FFF2-40B4-BE49-F238E27FC236}">
                <a16:creationId xmlns:a16="http://schemas.microsoft.com/office/drawing/2014/main" id="{256FABE5-90B3-42EE-AF27-2404ACCE01BE}"/>
              </a:ext>
            </a:extLst>
          </p:cNvPr>
          <p:cNvSpPr txBox="1"/>
          <p:nvPr/>
        </p:nvSpPr>
        <p:spPr>
          <a:xfrm>
            <a:off x="3851910" y="6541477"/>
            <a:ext cx="3348990" cy="276999"/>
          </a:xfrm>
          <a:prstGeom prst="rect">
            <a:avLst/>
          </a:prstGeom>
          <a:noFill/>
        </p:spPr>
        <p:txBody>
          <a:bodyPr wrap="square" rtlCol="0">
            <a:spAutoFit/>
          </a:bodyPr>
          <a:lstStyle/>
          <a:p>
            <a:pPr algn="ctr"/>
            <a:r>
              <a:rPr lang="en-US" sz="1200"/>
              <a:t>August 2020</a:t>
            </a:r>
          </a:p>
        </p:txBody>
      </p:sp>
    </p:spTree>
    <p:extLst>
      <p:ext uri="{BB962C8B-B14F-4D97-AF65-F5344CB8AC3E}">
        <p14:creationId xmlns:p14="http://schemas.microsoft.com/office/powerpoint/2010/main" val="235644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CD31C-87DC-48D4-B0D9-9D9DF44D525E}"/>
              </a:ext>
            </a:extLst>
          </p:cNvPr>
          <p:cNvSpPr/>
          <p:nvPr/>
        </p:nvSpPr>
        <p:spPr>
          <a:xfrm>
            <a:off x="0" y="1145423"/>
            <a:ext cx="12191999" cy="503078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77C17-06C4-4CB7-95BB-E1FED62BE88B}"/>
              </a:ext>
            </a:extLst>
          </p:cNvPr>
          <p:cNvSpPr>
            <a:spLocks noGrp="1"/>
          </p:cNvSpPr>
          <p:nvPr>
            <p:ph type="title"/>
          </p:nvPr>
        </p:nvSpPr>
        <p:spPr>
          <a:xfrm>
            <a:off x="4531976" y="232025"/>
            <a:ext cx="2876327" cy="624056"/>
          </a:xfrm>
        </p:spPr>
        <p:txBody>
          <a:bodyPr>
            <a:normAutofit fontScale="90000"/>
          </a:bodyPr>
          <a:lstStyle/>
          <a:p>
            <a:r>
              <a:rPr lang="en-US" b="0">
                <a:latin typeface="Calibri Light" panose="020F0302020204030204" pitchFamily="34" charset="0"/>
                <a:cs typeface="Calibri Light" panose="020F0302020204030204" pitchFamily="34" charset="0"/>
              </a:rPr>
              <a:t>Components</a:t>
            </a:r>
          </a:p>
        </p:txBody>
      </p:sp>
      <p:sp>
        <p:nvSpPr>
          <p:cNvPr id="4" name="Footer Placeholder 3">
            <a:extLst>
              <a:ext uri="{FF2B5EF4-FFF2-40B4-BE49-F238E27FC236}">
                <a16:creationId xmlns:a16="http://schemas.microsoft.com/office/drawing/2014/main" id="{CEB25DFA-B0BD-4460-B864-48A66B254E24}"/>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6E82FA63-0389-4AE6-8451-D902DB07E3C3}"/>
              </a:ext>
            </a:extLst>
          </p:cNvPr>
          <p:cNvSpPr>
            <a:spLocks noGrp="1"/>
          </p:cNvSpPr>
          <p:nvPr>
            <p:ph type="sldNum" sz="quarter" idx="12"/>
          </p:nvPr>
        </p:nvSpPr>
        <p:spPr/>
        <p:txBody>
          <a:bodyPr/>
          <a:lstStyle/>
          <a:p>
            <a:fld id="{9A3B2906-C4EE-47CD-B74B-A7AB062DB60F}" type="slidenum">
              <a:rPr lang="en-US" smtClean="0"/>
              <a:pPr/>
              <a:t>10</a:t>
            </a:fld>
            <a:endParaRPr lang="en-US"/>
          </a:p>
        </p:txBody>
      </p:sp>
      <p:sp>
        <p:nvSpPr>
          <p:cNvPr id="16" name="Flowchart: Off-page Connector 15">
            <a:extLst>
              <a:ext uri="{FF2B5EF4-FFF2-40B4-BE49-F238E27FC236}">
                <a16:creationId xmlns:a16="http://schemas.microsoft.com/office/drawing/2014/main" id="{F5774139-7C95-45A7-A891-1FD30E56F821}"/>
              </a:ext>
            </a:extLst>
          </p:cNvPr>
          <p:cNvSpPr/>
          <p:nvPr/>
        </p:nvSpPr>
        <p:spPr>
          <a:xfrm>
            <a:off x="1558610" y="2371046"/>
            <a:ext cx="2355271" cy="3412957"/>
          </a:xfrm>
          <a:prstGeom prst="flowChartOffpageConnector">
            <a:avLst/>
          </a:prstGeom>
          <a:noFill/>
          <a:ln w="28575">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Off-page Connector 20">
            <a:extLst>
              <a:ext uri="{FF2B5EF4-FFF2-40B4-BE49-F238E27FC236}">
                <a16:creationId xmlns:a16="http://schemas.microsoft.com/office/drawing/2014/main" id="{8F6E9EBB-5551-4288-A247-737FEB060B4E}"/>
              </a:ext>
            </a:extLst>
          </p:cNvPr>
          <p:cNvSpPr/>
          <p:nvPr/>
        </p:nvSpPr>
        <p:spPr>
          <a:xfrm>
            <a:off x="4792505" y="2371045"/>
            <a:ext cx="2355271" cy="3412957"/>
          </a:xfrm>
          <a:prstGeom prst="flowChartOffpageConnector">
            <a:avLst/>
          </a:prstGeom>
          <a:noFill/>
          <a:ln w="28575">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Off-page Connector 21">
            <a:extLst>
              <a:ext uri="{FF2B5EF4-FFF2-40B4-BE49-F238E27FC236}">
                <a16:creationId xmlns:a16="http://schemas.microsoft.com/office/drawing/2014/main" id="{1A9024B6-AE30-45CF-9386-F3F28A67F1CB}"/>
              </a:ext>
            </a:extLst>
          </p:cNvPr>
          <p:cNvSpPr/>
          <p:nvPr/>
        </p:nvSpPr>
        <p:spPr>
          <a:xfrm>
            <a:off x="8026400" y="2371044"/>
            <a:ext cx="2355271" cy="3412957"/>
          </a:xfrm>
          <a:prstGeom prst="flowChartOffpageConnector">
            <a:avLst/>
          </a:prstGeom>
          <a:noFill/>
          <a:ln w="28575">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B00B232-0D01-40E8-B798-9B4452885058}"/>
              </a:ext>
            </a:extLst>
          </p:cNvPr>
          <p:cNvSpPr/>
          <p:nvPr/>
        </p:nvSpPr>
        <p:spPr>
          <a:xfrm>
            <a:off x="1542568" y="1305846"/>
            <a:ext cx="8823061" cy="87588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i="1">
                <a:solidFill>
                  <a:schemeClr val="accent4">
                    <a:lumMod val="50000"/>
                  </a:schemeClr>
                </a:solidFill>
                <a:latin typeface="Calibri Light" panose="020F0302020204030204" pitchFamily="34" charset="0"/>
                <a:cs typeface="Calibri Light" panose="020F0302020204030204" pitchFamily="34" charset="0"/>
              </a:rPr>
              <a:t>Each service branch offers full- and part-time service commitments to their members, dividing their forces into three subsets: </a:t>
            </a:r>
          </a:p>
        </p:txBody>
      </p:sp>
      <p:sp>
        <p:nvSpPr>
          <p:cNvPr id="24" name="Rectangle 23">
            <a:extLst>
              <a:ext uri="{FF2B5EF4-FFF2-40B4-BE49-F238E27FC236}">
                <a16:creationId xmlns:a16="http://schemas.microsoft.com/office/drawing/2014/main" id="{30D85BD4-EE1D-4A7C-B5E4-0F90E6C0C61D}"/>
              </a:ext>
            </a:extLst>
          </p:cNvPr>
          <p:cNvSpPr/>
          <p:nvPr/>
        </p:nvSpPr>
        <p:spPr>
          <a:xfrm>
            <a:off x="1542568" y="2342148"/>
            <a:ext cx="2371313" cy="5935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ACTIVE DUTY</a:t>
            </a:r>
          </a:p>
        </p:txBody>
      </p:sp>
      <p:sp>
        <p:nvSpPr>
          <p:cNvPr id="25" name="Rectangle 24">
            <a:extLst>
              <a:ext uri="{FF2B5EF4-FFF2-40B4-BE49-F238E27FC236}">
                <a16:creationId xmlns:a16="http://schemas.microsoft.com/office/drawing/2014/main" id="{19B0B34F-422A-4A41-9D42-81AAD7D91113}"/>
              </a:ext>
            </a:extLst>
          </p:cNvPr>
          <p:cNvSpPr/>
          <p:nvPr/>
        </p:nvSpPr>
        <p:spPr>
          <a:xfrm>
            <a:off x="4776463" y="2355002"/>
            <a:ext cx="2371313" cy="5935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RESERVES </a:t>
            </a:r>
          </a:p>
        </p:txBody>
      </p:sp>
      <p:sp>
        <p:nvSpPr>
          <p:cNvPr id="26" name="Rectangle 25">
            <a:extLst>
              <a:ext uri="{FF2B5EF4-FFF2-40B4-BE49-F238E27FC236}">
                <a16:creationId xmlns:a16="http://schemas.microsoft.com/office/drawing/2014/main" id="{113ABEB2-1811-44C8-9B47-00BB59373F84}"/>
              </a:ext>
            </a:extLst>
          </p:cNvPr>
          <p:cNvSpPr/>
          <p:nvPr/>
        </p:nvSpPr>
        <p:spPr>
          <a:xfrm>
            <a:off x="8010358" y="2358190"/>
            <a:ext cx="2376709" cy="5935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NATIONAL GUARD</a:t>
            </a:r>
          </a:p>
        </p:txBody>
      </p:sp>
      <p:sp>
        <p:nvSpPr>
          <p:cNvPr id="27" name="TextBox 26">
            <a:extLst>
              <a:ext uri="{FF2B5EF4-FFF2-40B4-BE49-F238E27FC236}">
                <a16:creationId xmlns:a16="http://schemas.microsoft.com/office/drawing/2014/main" id="{5E87D409-2D33-44B4-933E-19C5E7737EF9}"/>
              </a:ext>
            </a:extLst>
          </p:cNvPr>
          <p:cNvSpPr txBox="1"/>
          <p:nvPr/>
        </p:nvSpPr>
        <p:spPr>
          <a:xfrm>
            <a:off x="2116267" y="3362204"/>
            <a:ext cx="1239955" cy="923330"/>
          </a:xfrm>
          <a:prstGeom prst="rect">
            <a:avLst/>
          </a:prstGeom>
          <a:noFill/>
        </p:spPr>
        <p:txBody>
          <a:bodyPr wrap="none" rtlCol="0">
            <a:spAutoFit/>
          </a:bodyPr>
          <a:lstStyle/>
          <a:p>
            <a:pPr algn="ctr"/>
            <a:r>
              <a:rPr lang="en-US">
                <a:solidFill>
                  <a:schemeClr val="accent4">
                    <a:lumMod val="50000"/>
                  </a:schemeClr>
                </a:solidFill>
                <a:latin typeface="Calibri Light" panose="020F0302020204030204" pitchFamily="34" charset="0"/>
                <a:cs typeface="Calibri Light" panose="020F0302020204030204" pitchFamily="34" charset="0"/>
              </a:rPr>
              <a:t>All Services</a:t>
            </a:r>
          </a:p>
          <a:p>
            <a:pPr algn="ctr"/>
            <a:endParaRPr lang="en-US">
              <a:solidFill>
                <a:schemeClr val="accent4">
                  <a:lumMod val="50000"/>
                </a:schemeClr>
              </a:solidFill>
              <a:latin typeface="Calibri Light" panose="020F0302020204030204" pitchFamily="34" charset="0"/>
              <a:cs typeface="Calibri Light" panose="020F0302020204030204" pitchFamily="34" charset="0"/>
            </a:endParaRPr>
          </a:p>
          <a:p>
            <a:pPr algn="ctr"/>
            <a:r>
              <a:rPr lang="en-US">
                <a:solidFill>
                  <a:schemeClr val="accent4">
                    <a:lumMod val="50000"/>
                  </a:schemeClr>
                </a:solidFill>
                <a:latin typeface="Calibri Light" panose="020F0302020204030204" pitchFamily="34" charset="0"/>
                <a:cs typeface="Calibri Light" panose="020F0302020204030204" pitchFamily="34" charset="0"/>
              </a:rPr>
              <a:t>Full time</a:t>
            </a:r>
          </a:p>
        </p:txBody>
      </p:sp>
      <p:sp>
        <p:nvSpPr>
          <p:cNvPr id="28" name="TextBox 27">
            <a:extLst>
              <a:ext uri="{FF2B5EF4-FFF2-40B4-BE49-F238E27FC236}">
                <a16:creationId xmlns:a16="http://schemas.microsoft.com/office/drawing/2014/main" id="{1D24D54B-06E7-4E9D-81A2-8CD72BBFEFA5}"/>
              </a:ext>
            </a:extLst>
          </p:cNvPr>
          <p:cNvSpPr txBox="1"/>
          <p:nvPr/>
        </p:nvSpPr>
        <p:spPr>
          <a:xfrm>
            <a:off x="5350163" y="3345708"/>
            <a:ext cx="1239955" cy="923330"/>
          </a:xfrm>
          <a:prstGeom prst="rect">
            <a:avLst/>
          </a:prstGeom>
          <a:noFill/>
        </p:spPr>
        <p:txBody>
          <a:bodyPr wrap="none" rtlCol="0">
            <a:spAutoFit/>
          </a:bodyPr>
          <a:lstStyle/>
          <a:p>
            <a:pPr algn="ctr"/>
            <a:r>
              <a:rPr lang="en-US">
                <a:solidFill>
                  <a:schemeClr val="accent4">
                    <a:lumMod val="50000"/>
                  </a:schemeClr>
                </a:solidFill>
                <a:latin typeface="Calibri Light" panose="020F0302020204030204" pitchFamily="34" charset="0"/>
                <a:cs typeface="Calibri Light" panose="020F0302020204030204" pitchFamily="34" charset="0"/>
              </a:rPr>
              <a:t>All Services</a:t>
            </a:r>
          </a:p>
          <a:p>
            <a:pPr algn="ctr"/>
            <a:endParaRPr lang="en-US">
              <a:solidFill>
                <a:schemeClr val="accent4">
                  <a:lumMod val="50000"/>
                </a:schemeClr>
              </a:solidFill>
              <a:latin typeface="Calibri Light" panose="020F0302020204030204" pitchFamily="34" charset="0"/>
              <a:cs typeface="Calibri Light" panose="020F0302020204030204" pitchFamily="34" charset="0"/>
            </a:endParaRPr>
          </a:p>
          <a:p>
            <a:pPr algn="ctr"/>
            <a:r>
              <a:rPr lang="en-US">
                <a:solidFill>
                  <a:schemeClr val="accent4">
                    <a:lumMod val="50000"/>
                  </a:schemeClr>
                </a:solidFill>
                <a:latin typeface="Calibri Light" panose="020F0302020204030204" pitchFamily="34" charset="0"/>
                <a:cs typeface="Calibri Light" panose="020F0302020204030204" pitchFamily="34" charset="0"/>
              </a:rPr>
              <a:t>Part time</a:t>
            </a:r>
          </a:p>
        </p:txBody>
      </p:sp>
      <p:sp>
        <p:nvSpPr>
          <p:cNvPr id="29" name="TextBox 28">
            <a:extLst>
              <a:ext uri="{FF2B5EF4-FFF2-40B4-BE49-F238E27FC236}">
                <a16:creationId xmlns:a16="http://schemas.microsoft.com/office/drawing/2014/main" id="{85970301-9591-41F9-9A1C-90144A03CBB2}"/>
              </a:ext>
            </a:extLst>
          </p:cNvPr>
          <p:cNvSpPr txBox="1"/>
          <p:nvPr/>
        </p:nvSpPr>
        <p:spPr>
          <a:xfrm>
            <a:off x="8401249" y="3362204"/>
            <a:ext cx="1758751" cy="923330"/>
          </a:xfrm>
          <a:prstGeom prst="rect">
            <a:avLst/>
          </a:prstGeom>
          <a:noFill/>
        </p:spPr>
        <p:txBody>
          <a:bodyPr wrap="none" rtlCol="0">
            <a:spAutoFit/>
          </a:bodyPr>
          <a:lstStyle/>
          <a:p>
            <a:pPr algn="ctr"/>
            <a:r>
              <a:rPr lang="en-US">
                <a:solidFill>
                  <a:schemeClr val="accent4">
                    <a:lumMod val="50000"/>
                  </a:schemeClr>
                </a:solidFill>
                <a:latin typeface="Calibri Light" panose="020F0302020204030204" pitchFamily="34" charset="0"/>
                <a:cs typeface="Calibri Light" panose="020F0302020204030204" pitchFamily="34" charset="0"/>
              </a:rPr>
              <a:t>Army &amp; Air Force</a:t>
            </a:r>
          </a:p>
          <a:p>
            <a:pPr algn="ctr"/>
            <a:endParaRPr lang="en-US">
              <a:solidFill>
                <a:schemeClr val="accent4">
                  <a:lumMod val="50000"/>
                </a:schemeClr>
              </a:solidFill>
              <a:latin typeface="Calibri Light" panose="020F0302020204030204" pitchFamily="34" charset="0"/>
              <a:cs typeface="Calibri Light" panose="020F0302020204030204" pitchFamily="34" charset="0"/>
            </a:endParaRPr>
          </a:p>
          <a:p>
            <a:pPr algn="ctr"/>
            <a:r>
              <a:rPr lang="en-US">
                <a:solidFill>
                  <a:schemeClr val="accent4">
                    <a:lumMod val="50000"/>
                  </a:schemeClr>
                </a:solidFill>
                <a:latin typeface="Calibri Light" panose="020F0302020204030204" pitchFamily="34" charset="0"/>
                <a:cs typeface="Calibri Light" panose="020F0302020204030204" pitchFamily="34" charset="0"/>
              </a:rPr>
              <a:t>Part time</a:t>
            </a:r>
          </a:p>
        </p:txBody>
      </p:sp>
      <p:pic>
        <p:nvPicPr>
          <p:cNvPr id="31" name="Graphic 30" descr="Badge New">
            <a:extLst>
              <a:ext uri="{FF2B5EF4-FFF2-40B4-BE49-F238E27FC236}">
                <a16:creationId xmlns:a16="http://schemas.microsoft.com/office/drawing/2014/main" id="{73514255-B235-47A2-8384-1C1FEE2FB584}"/>
              </a:ext>
            </a:extLst>
          </p:cNvPr>
          <p:cNvPicPr>
            <a:picLocks noChangeAspect="1"/>
          </p:cNvPicPr>
          <p:nvPr/>
        </p:nvPicPr>
        <p:blipFill>
          <a:blip r:embed="rId3">
            <a:alphaModFix amt="76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1024" y="4637754"/>
            <a:ext cx="914400" cy="914400"/>
          </a:xfrm>
          <a:prstGeom prst="rect">
            <a:avLst/>
          </a:prstGeom>
        </p:spPr>
      </p:pic>
      <p:pic>
        <p:nvPicPr>
          <p:cNvPr id="32" name="Graphic 31" descr="Badge New">
            <a:extLst>
              <a:ext uri="{FF2B5EF4-FFF2-40B4-BE49-F238E27FC236}">
                <a16:creationId xmlns:a16="http://schemas.microsoft.com/office/drawing/2014/main" id="{0BFDEDA8-9EE8-47E9-9021-2DCFA0025DCB}"/>
              </a:ext>
            </a:extLst>
          </p:cNvPr>
          <p:cNvPicPr>
            <a:picLocks noChangeAspect="1"/>
          </p:cNvPicPr>
          <p:nvPr/>
        </p:nvPicPr>
        <p:blipFill>
          <a:blip r:embed="rId3">
            <a:alphaModFix amt="76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2940" y="4608506"/>
            <a:ext cx="914400" cy="914400"/>
          </a:xfrm>
          <a:prstGeom prst="rect">
            <a:avLst/>
          </a:prstGeom>
        </p:spPr>
      </p:pic>
      <p:pic>
        <p:nvPicPr>
          <p:cNvPr id="36" name="Graphic 35" descr="Badge New">
            <a:extLst>
              <a:ext uri="{FF2B5EF4-FFF2-40B4-BE49-F238E27FC236}">
                <a16:creationId xmlns:a16="http://schemas.microsoft.com/office/drawing/2014/main" id="{DF9A1777-CABE-4071-9771-C7E7052B2B35}"/>
              </a:ext>
            </a:extLst>
          </p:cNvPr>
          <p:cNvPicPr>
            <a:picLocks noChangeAspect="1"/>
          </p:cNvPicPr>
          <p:nvPr/>
        </p:nvPicPr>
        <p:blipFill>
          <a:blip r:embed="rId3">
            <a:alphaModFix amt="76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1512" y="4637754"/>
            <a:ext cx="914400" cy="914400"/>
          </a:xfrm>
          <a:prstGeom prst="rect">
            <a:avLst/>
          </a:prstGeom>
        </p:spPr>
      </p:pic>
    </p:spTree>
    <p:extLst>
      <p:ext uri="{BB962C8B-B14F-4D97-AF65-F5344CB8AC3E}">
        <p14:creationId xmlns:p14="http://schemas.microsoft.com/office/powerpoint/2010/main" val="112856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AD7E5-816C-49B6-8F87-1282C2BD9CA2}"/>
              </a:ext>
            </a:extLst>
          </p:cNvPr>
          <p:cNvSpPr/>
          <p:nvPr/>
        </p:nvSpPr>
        <p:spPr>
          <a:xfrm>
            <a:off x="0" y="1124407"/>
            <a:ext cx="12192000" cy="5133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77C17-06C4-4CB7-95BB-E1FED62BE88B}"/>
              </a:ext>
            </a:extLst>
          </p:cNvPr>
          <p:cNvSpPr>
            <a:spLocks noGrp="1"/>
          </p:cNvSpPr>
          <p:nvPr>
            <p:ph type="title"/>
          </p:nvPr>
        </p:nvSpPr>
        <p:spPr>
          <a:xfrm>
            <a:off x="3231147" y="-18593"/>
            <a:ext cx="5729706" cy="1143000"/>
          </a:xfrm>
        </p:spPr>
        <p:txBody>
          <a:bodyPr>
            <a:normAutofit/>
          </a:bodyPr>
          <a:lstStyle/>
          <a:p>
            <a:pPr algn="ctr"/>
            <a:r>
              <a:rPr lang="en-US" sz="3600" b="0">
                <a:latin typeface="Calibri Light" panose="020F0302020204030204" pitchFamily="34" charset="0"/>
                <a:cs typeface="Calibri Light" panose="020F0302020204030204" pitchFamily="34" charset="0"/>
              </a:rPr>
              <a:t>Components – Active Duty</a:t>
            </a:r>
          </a:p>
        </p:txBody>
      </p:sp>
      <p:sp>
        <p:nvSpPr>
          <p:cNvPr id="3" name="Content Placeholder 2">
            <a:extLst>
              <a:ext uri="{FF2B5EF4-FFF2-40B4-BE49-F238E27FC236}">
                <a16:creationId xmlns:a16="http://schemas.microsoft.com/office/drawing/2014/main" id="{F65A5AA6-50EB-4AC5-A24A-490BFBD0D7A6}"/>
              </a:ext>
            </a:extLst>
          </p:cNvPr>
          <p:cNvSpPr>
            <a:spLocks noGrp="1"/>
          </p:cNvSpPr>
          <p:nvPr>
            <p:ph idx="1"/>
          </p:nvPr>
        </p:nvSpPr>
        <p:spPr>
          <a:xfrm>
            <a:off x="449179" y="1468484"/>
            <a:ext cx="6320589" cy="4525963"/>
          </a:xfrm>
        </p:spPr>
        <p:txBody>
          <a:bodyPr vert="horz" lIns="91440" tIns="45720" rIns="91440" bIns="45720" rtlCol="0" anchor="t">
            <a:normAutofit/>
          </a:bodyPr>
          <a:lstStyle/>
          <a:p>
            <a:pPr marL="0" indent="0">
              <a:buNone/>
            </a:pPr>
            <a:r>
              <a:rPr lang="en-US" sz="2000">
                <a:solidFill>
                  <a:schemeClr val="accent4">
                    <a:lumMod val="50000"/>
                  </a:schemeClr>
                </a:solidFill>
                <a:latin typeface="Calibri Light" panose="020F0302020204030204" pitchFamily="34" charset="0"/>
                <a:cs typeface="Calibri Light" panose="020F0302020204030204" pitchFamily="34" charset="0"/>
              </a:rPr>
              <a:t>Branches: Army, Navy, </a:t>
            </a:r>
            <a:r>
              <a:rPr lang="en-US" sz="2000">
                <a:solidFill>
                  <a:schemeClr val="accent4">
                    <a:lumMod val="50000"/>
                  </a:schemeClr>
                </a:solidFill>
                <a:latin typeface="Calibri Light" panose="020F0302020204030204" pitchFamily="34" charset="0"/>
                <a:ea typeface="+mn-lt"/>
                <a:cs typeface="Calibri Light" panose="020F0302020204030204" pitchFamily="34" charset="0"/>
              </a:rPr>
              <a:t>Air Force, Marine Corps, Space Force, and Coast Guard</a:t>
            </a:r>
            <a:endParaRPr lang="en-US" sz="200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endParaRPr lang="en-US" sz="200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r>
              <a:rPr lang="en-US" sz="2000">
                <a:solidFill>
                  <a:schemeClr val="accent4">
                    <a:lumMod val="50000"/>
                  </a:schemeClr>
                </a:solidFill>
                <a:latin typeface="Calibri Light" panose="020F0302020204030204" pitchFamily="34" charset="0"/>
                <a:cs typeface="Calibri Light" panose="020F0302020204030204" pitchFamily="34" charset="0"/>
              </a:rPr>
              <a:t>A person who is "active duty" is in the military full time, may live on a military base, and can be deployed at any time. To assist in their career development—as well as meet national security needs—most military personnel move frequently from one geographic duty location to another. On average, officers move every two to three years and enlisted personnel move every four years.</a:t>
            </a:r>
            <a:endParaRPr lang="en-US">
              <a:solidFill>
                <a:schemeClr val="accent4">
                  <a:lumMod val="50000"/>
                </a:schemeClr>
              </a:solidFill>
              <a:latin typeface="Calibri Light" panose="020F0302020204030204" pitchFamily="34" charset="0"/>
              <a:cs typeface="Calibri Light" panose="020F0302020204030204" pitchFamily="34" charset="0"/>
            </a:endParaRPr>
          </a:p>
          <a:p>
            <a:pPr marL="0" indent="0">
              <a:buNone/>
            </a:pPr>
            <a:endParaRPr lang="en-US" sz="2000"/>
          </a:p>
        </p:txBody>
      </p:sp>
      <p:sp>
        <p:nvSpPr>
          <p:cNvPr id="4" name="Footer Placeholder 3">
            <a:extLst>
              <a:ext uri="{FF2B5EF4-FFF2-40B4-BE49-F238E27FC236}">
                <a16:creationId xmlns:a16="http://schemas.microsoft.com/office/drawing/2014/main" id="{CEB25DFA-B0BD-4460-B864-48A66B254E24}"/>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2AE51D25-674F-40AE-A13D-42692938E5FD}"/>
              </a:ext>
            </a:extLst>
          </p:cNvPr>
          <p:cNvSpPr>
            <a:spLocks noGrp="1"/>
          </p:cNvSpPr>
          <p:nvPr>
            <p:ph type="sldNum" sz="quarter" idx="12"/>
          </p:nvPr>
        </p:nvSpPr>
        <p:spPr/>
        <p:txBody>
          <a:bodyPr/>
          <a:lstStyle/>
          <a:p>
            <a:fld id="{9A3B2906-C4EE-47CD-B74B-A7AB062DB60F}" type="slidenum">
              <a:rPr lang="en-US" smtClean="0"/>
              <a:pPr/>
              <a:t>11</a:t>
            </a:fld>
            <a:endParaRPr lang="en-US"/>
          </a:p>
        </p:txBody>
      </p:sp>
      <p:pic>
        <p:nvPicPr>
          <p:cNvPr id="7176" name="Picture 8" descr="10 Best US Air Force Jobs for Civilian Life [Updated: 2020]">
            <a:extLst>
              <a:ext uri="{FF2B5EF4-FFF2-40B4-BE49-F238E27FC236}">
                <a16:creationId xmlns:a16="http://schemas.microsoft.com/office/drawing/2014/main" id="{A9D5713D-CB53-41D5-A6D3-D2D364A7BF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939"/>
          <a:stretch/>
        </p:blipFill>
        <p:spPr bwMode="auto">
          <a:xfrm>
            <a:off x="7218947" y="1471814"/>
            <a:ext cx="4530079" cy="4128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778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8A6E5E-FBE5-4E54-BD12-8FE4987943E9}"/>
              </a:ext>
            </a:extLst>
          </p:cNvPr>
          <p:cNvSpPr/>
          <p:nvPr/>
        </p:nvSpPr>
        <p:spPr>
          <a:xfrm>
            <a:off x="0" y="1124407"/>
            <a:ext cx="12192000" cy="5133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77C17-06C4-4CB7-95BB-E1FED62BE88B}"/>
              </a:ext>
            </a:extLst>
          </p:cNvPr>
          <p:cNvSpPr>
            <a:spLocks noGrp="1"/>
          </p:cNvSpPr>
          <p:nvPr>
            <p:ph type="title"/>
          </p:nvPr>
        </p:nvSpPr>
        <p:spPr>
          <a:xfrm>
            <a:off x="3924968" y="-18593"/>
            <a:ext cx="4812632" cy="1143000"/>
          </a:xfrm>
        </p:spPr>
        <p:txBody>
          <a:bodyPr/>
          <a:lstStyle/>
          <a:p>
            <a:r>
              <a:rPr lang="en-US" sz="3600" b="0">
                <a:latin typeface="Calibri Light" panose="020F0302020204030204" pitchFamily="34" charset="0"/>
                <a:cs typeface="Calibri Light" panose="020F0302020204030204" pitchFamily="34" charset="0"/>
              </a:rPr>
              <a:t>Components - Reserve</a:t>
            </a:r>
            <a:endParaRPr lang="en-US" b="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F65A5AA6-50EB-4AC5-A24A-490BFBD0D7A6}"/>
              </a:ext>
            </a:extLst>
          </p:cNvPr>
          <p:cNvSpPr>
            <a:spLocks noGrp="1"/>
          </p:cNvSpPr>
          <p:nvPr>
            <p:ph idx="1"/>
          </p:nvPr>
        </p:nvSpPr>
        <p:spPr>
          <a:xfrm>
            <a:off x="4876799" y="1377994"/>
            <a:ext cx="6705601" cy="4525963"/>
          </a:xfrm>
        </p:spPr>
        <p:txBody>
          <a:bodyPr vert="horz" lIns="91440" tIns="45720" rIns="91440" bIns="45720" rtlCol="0" anchor="t">
            <a:normAutofit fontScale="92500" lnSpcReduction="10000"/>
          </a:bodyPr>
          <a:lstStyle/>
          <a:p>
            <a:pPr marL="0" indent="0">
              <a:buNone/>
            </a:pPr>
            <a:r>
              <a:rPr lang="en-US" sz="2000">
                <a:solidFill>
                  <a:schemeClr val="accent4">
                    <a:lumMod val="50000"/>
                  </a:schemeClr>
                </a:solidFill>
                <a:latin typeface="Calibri Light" panose="020F0302020204030204" pitchFamily="34" charset="0"/>
                <a:cs typeface="Calibri Light" panose="020F0302020204030204" pitchFamily="34" charset="0"/>
              </a:rPr>
              <a:t>Branches: Army, Navy, Air Force, Marine Corps, and Coast Guard</a:t>
            </a:r>
            <a:endParaRPr lang="en-US" sz="2000">
              <a:solidFill>
                <a:schemeClr val="accent4">
                  <a:lumMod val="50000"/>
                </a:schemeClr>
              </a:solidFill>
              <a:latin typeface="Calibri Light" panose="020F0302020204030204" pitchFamily="34" charset="0"/>
              <a:ea typeface="+mn-lt"/>
              <a:cs typeface="Calibri Light" panose="020F0302020204030204" pitchFamily="34" charset="0"/>
            </a:endParaRPr>
          </a:p>
          <a:p>
            <a:pPr marL="0" indent="0">
              <a:buNone/>
            </a:pPr>
            <a:endParaRPr lang="en-US" sz="200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r>
              <a:rPr lang="en-US" sz="2000">
                <a:solidFill>
                  <a:schemeClr val="accent4">
                    <a:lumMod val="50000"/>
                  </a:schemeClr>
                </a:solidFill>
                <a:latin typeface="Calibri Light" panose="020F0302020204030204" pitchFamily="34" charset="0"/>
                <a:cs typeface="Calibri Light" panose="020F0302020204030204" pitchFamily="34" charset="0"/>
              </a:rPr>
              <a:t>Each branch of the military has a Reserve component, which is under the command of their respective military branch (e.g., Army Reserve is under the command of the Army). The purpose of the Reserve is to provide and maintain trained, qualified units available for active duty when needed. This may be in times of war overseas, in a national emergency, or as the need occurs based on threats to national security.</a:t>
            </a:r>
          </a:p>
          <a:p>
            <a:pPr marL="0" indent="0">
              <a:buNone/>
            </a:pPr>
            <a:endParaRPr lang="en-US" sz="200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r>
              <a:rPr lang="en-US" sz="2000">
                <a:solidFill>
                  <a:schemeClr val="accent4">
                    <a:lumMod val="50000"/>
                  </a:schemeClr>
                </a:solidFill>
                <a:latin typeface="Calibri Light" panose="020F0302020204030204" pitchFamily="34" charset="0"/>
                <a:cs typeface="Calibri Light" panose="020F0302020204030204" pitchFamily="34" charset="0"/>
              </a:rPr>
              <a:t>Historically, the primary job of the Reserve has been to fill gaps in stateside service positions when active duty forces ship overseas. In recent conflicts, Reserve units have deployed directly to overseas locations. At a minimum, members of the Reserve are required to participate in training drills (AKA "Drill") one weekend each month and two consecutive weeks per year.</a:t>
            </a:r>
          </a:p>
          <a:p>
            <a:pPr marL="0" indent="0">
              <a:buNone/>
            </a:pPr>
            <a:endParaRPr lang="en-US" sz="2000"/>
          </a:p>
        </p:txBody>
      </p:sp>
      <p:sp>
        <p:nvSpPr>
          <p:cNvPr id="4" name="Footer Placeholder 3">
            <a:extLst>
              <a:ext uri="{FF2B5EF4-FFF2-40B4-BE49-F238E27FC236}">
                <a16:creationId xmlns:a16="http://schemas.microsoft.com/office/drawing/2014/main" id="{CEB25DFA-B0BD-4460-B864-48A66B254E24}"/>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CC14CD24-23C7-45A5-A4E1-D23116820F1B}"/>
              </a:ext>
            </a:extLst>
          </p:cNvPr>
          <p:cNvSpPr>
            <a:spLocks noGrp="1"/>
          </p:cNvSpPr>
          <p:nvPr>
            <p:ph type="sldNum" sz="quarter" idx="12"/>
          </p:nvPr>
        </p:nvSpPr>
        <p:spPr/>
        <p:txBody>
          <a:bodyPr/>
          <a:lstStyle/>
          <a:p>
            <a:fld id="{9A3B2906-C4EE-47CD-B74B-A7AB062DB60F}" type="slidenum">
              <a:rPr lang="en-US" smtClean="0"/>
              <a:pPr/>
              <a:t>12</a:t>
            </a:fld>
            <a:endParaRPr lang="en-US"/>
          </a:p>
        </p:txBody>
      </p:sp>
      <p:pic>
        <p:nvPicPr>
          <p:cNvPr id="5126" name="Picture 6" descr="See the source image">
            <a:extLst>
              <a:ext uri="{FF2B5EF4-FFF2-40B4-BE49-F238E27FC236}">
                <a16:creationId xmlns:a16="http://schemas.microsoft.com/office/drawing/2014/main" id="{0CF67CC8-C92D-4322-B38F-B4595E9934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079" b="-488"/>
          <a:stretch/>
        </p:blipFill>
        <p:spPr bwMode="auto">
          <a:xfrm>
            <a:off x="545432" y="1456179"/>
            <a:ext cx="3689684" cy="4469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452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A3FD0-0FAC-4919-ABCB-D2E63E76D8C2}"/>
              </a:ext>
            </a:extLst>
          </p:cNvPr>
          <p:cNvSpPr/>
          <p:nvPr/>
        </p:nvSpPr>
        <p:spPr>
          <a:xfrm>
            <a:off x="0" y="1124407"/>
            <a:ext cx="12192000" cy="5133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77C17-06C4-4CB7-95BB-E1FED62BE88B}"/>
              </a:ext>
            </a:extLst>
          </p:cNvPr>
          <p:cNvSpPr>
            <a:spLocks noGrp="1"/>
          </p:cNvSpPr>
          <p:nvPr>
            <p:ph type="title"/>
          </p:nvPr>
        </p:nvSpPr>
        <p:spPr>
          <a:xfrm>
            <a:off x="3048989" y="16042"/>
            <a:ext cx="6368716" cy="1143000"/>
          </a:xfrm>
        </p:spPr>
        <p:txBody>
          <a:bodyPr>
            <a:normAutofit/>
          </a:bodyPr>
          <a:lstStyle/>
          <a:p>
            <a:pPr algn="ctr"/>
            <a:r>
              <a:rPr lang="en-US" sz="3600" b="0">
                <a:latin typeface="Calibri Light" panose="020F0302020204030204" pitchFamily="34" charset="0"/>
                <a:cs typeface="Calibri Light" panose="020F0302020204030204" pitchFamily="34" charset="0"/>
              </a:rPr>
              <a:t>Components – National Guard</a:t>
            </a:r>
          </a:p>
        </p:txBody>
      </p:sp>
      <p:sp>
        <p:nvSpPr>
          <p:cNvPr id="3" name="Content Placeholder 2">
            <a:extLst>
              <a:ext uri="{FF2B5EF4-FFF2-40B4-BE49-F238E27FC236}">
                <a16:creationId xmlns:a16="http://schemas.microsoft.com/office/drawing/2014/main" id="{F65A5AA6-50EB-4AC5-A24A-490BFBD0D7A6}"/>
              </a:ext>
            </a:extLst>
          </p:cNvPr>
          <p:cNvSpPr>
            <a:spLocks noGrp="1"/>
          </p:cNvSpPr>
          <p:nvPr>
            <p:ph idx="1"/>
          </p:nvPr>
        </p:nvSpPr>
        <p:spPr>
          <a:xfrm>
            <a:off x="370305" y="1428162"/>
            <a:ext cx="6224337" cy="4525963"/>
          </a:xfrm>
        </p:spPr>
        <p:txBody>
          <a:bodyPr vert="horz" lIns="91440" tIns="45720" rIns="91440" bIns="45720" rtlCol="0" anchor="t">
            <a:normAutofit fontScale="92500" lnSpcReduction="10000"/>
          </a:bodyPr>
          <a:lstStyle/>
          <a:p>
            <a:pPr marL="0" indent="0">
              <a:buNone/>
            </a:pPr>
            <a:r>
              <a:rPr lang="en-US" sz="1900">
                <a:solidFill>
                  <a:schemeClr val="accent4">
                    <a:lumMod val="50000"/>
                  </a:schemeClr>
                </a:solidFill>
                <a:latin typeface="Calibri Light" panose="020F0302020204030204" pitchFamily="34" charset="0"/>
                <a:cs typeface="Calibri Light" panose="020F0302020204030204" pitchFamily="34" charset="0"/>
              </a:rPr>
              <a:t>Branches: Army and Air Force</a:t>
            </a:r>
          </a:p>
          <a:p>
            <a:pPr marL="0" indent="0">
              <a:buNone/>
            </a:pPr>
            <a:endParaRPr lang="en-US" sz="190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r>
              <a:rPr lang="en-US" sz="1900">
                <a:solidFill>
                  <a:schemeClr val="accent4">
                    <a:lumMod val="50000"/>
                  </a:schemeClr>
                </a:solidFill>
                <a:latin typeface="Calibri Light" panose="020F0302020204030204" pitchFamily="34" charset="0"/>
                <a:cs typeface="Calibri Light" panose="020F0302020204030204" pitchFamily="34" charset="0"/>
              </a:rPr>
              <a:t>The National Guard consists of the Army National Guard and the Air Force's Air National Guard. Though federally funded, it is organized and controlled by the states under the authority of each state’s governor. In times of war or national crisis, the National Guard can become federalized and deployed by federal command authorities. During local emergencies, these units assist communities endangered by storms, floods, fires, and other disasters.</a:t>
            </a:r>
          </a:p>
          <a:p>
            <a:pPr marL="0" indent="0">
              <a:buNone/>
            </a:pPr>
            <a:endParaRPr lang="en-US" sz="1900">
              <a:solidFill>
                <a:schemeClr val="accent4">
                  <a:lumMod val="50000"/>
                </a:schemeClr>
              </a:solidFill>
              <a:latin typeface="Calibri Light" panose="020F0302020204030204" pitchFamily="34" charset="0"/>
              <a:cs typeface="Calibri Light" panose="020F0302020204030204" pitchFamily="34" charset="0"/>
            </a:endParaRPr>
          </a:p>
          <a:p>
            <a:pPr marL="0" indent="0">
              <a:buNone/>
            </a:pPr>
            <a:r>
              <a:rPr lang="en-US" sz="1900">
                <a:solidFill>
                  <a:schemeClr val="accent4">
                    <a:lumMod val="50000"/>
                  </a:schemeClr>
                </a:solidFill>
                <a:latin typeface="Calibri Light" panose="020F0302020204030204" pitchFamily="34" charset="0"/>
                <a:cs typeface="Calibri Light" panose="020F0302020204030204" pitchFamily="34" charset="0"/>
              </a:rPr>
              <a:t>Specialized units deployed overseas are prepared for and may see combat action, but traditionally Guard units are directed to work more in humanitarian relief or peacekeeping roles such as building schools and hospitals or training local peacekeepers. As with the Reserve, the National Guard requires training drills one weekend a month and two weeks per year at a minimum.</a:t>
            </a:r>
          </a:p>
          <a:p>
            <a:pPr marL="0" indent="0">
              <a:buNone/>
            </a:pPr>
            <a:endParaRPr lang="en-US" sz="2000"/>
          </a:p>
        </p:txBody>
      </p:sp>
      <p:sp>
        <p:nvSpPr>
          <p:cNvPr id="4" name="Footer Placeholder 3">
            <a:extLst>
              <a:ext uri="{FF2B5EF4-FFF2-40B4-BE49-F238E27FC236}">
                <a16:creationId xmlns:a16="http://schemas.microsoft.com/office/drawing/2014/main" id="{CEB25DFA-B0BD-4460-B864-48A66B254E24}"/>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F0B33069-6729-4600-98E2-000DD2C290C2}"/>
              </a:ext>
            </a:extLst>
          </p:cNvPr>
          <p:cNvSpPr>
            <a:spLocks noGrp="1"/>
          </p:cNvSpPr>
          <p:nvPr>
            <p:ph type="sldNum" sz="quarter" idx="12"/>
          </p:nvPr>
        </p:nvSpPr>
        <p:spPr/>
        <p:txBody>
          <a:bodyPr/>
          <a:lstStyle/>
          <a:p>
            <a:fld id="{9A3B2906-C4EE-47CD-B74B-A7AB062DB60F}" type="slidenum">
              <a:rPr lang="en-US" smtClean="0"/>
              <a:pPr/>
              <a:t>13</a:t>
            </a:fld>
            <a:endParaRPr lang="en-US"/>
          </a:p>
        </p:txBody>
      </p:sp>
      <p:pic>
        <p:nvPicPr>
          <p:cNvPr id="6146" name="Picture 2" descr="Tenn. National Guard Responds to Easter Tornado 2020">
            <a:extLst>
              <a:ext uri="{FF2B5EF4-FFF2-40B4-BE49-F238E27FC236}">
                <a16:creationId xmlns:a16="http://schemas.microsoft.com/office/drawing/2014/main" id="{D18C973D-87AA-42DA-87C5-FBFB3A54A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4" r="16328"/>
          <a:stretch/>
        </p:blipFill>
        <p:spPr bwMode="auto">
          <a:xfrm>
            <a:off x="6804179" y="1506157"/>
            <a:ext cx="5227053" cy="4369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950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4C00F2-8683-4D16-9BD0-EB0E12FC3927}"/>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AA0E09A4-D7D1-40F3-B552-119452C18AB4}"/>
              </a:ext>
            </a:extLst>
          </p:cNvPr>
          <p:cNvSpPr>
            <a:spLocks noGrp="1"/>
          </p:cNvSpPr>
          <p:nvPr>
            <p:ph type="sldNum" sz="quarter" idx="12"/>
          </p:nvPr>
        </p:nvSpPr>
        <p:spPr/>
        <p:txBody>
          <a:bodyPr/>
          <a:lstStyle/>
          <a:p>
            <a:fld id="{9A3B2906-C4EE-47CD-B74B-A7AB062DB60F}" type="slidenum">
              <a:rPr lang="en-US" smtClean="0"/>
              <a:pPr/>
              <a:t>14</a:t>
            </a:fld>
            <a:endParaRPr lang="en-US"/>
          </a:p>
        </p:txBody>
      </p:sp>
      <p:pic>
        <p:nvPicPr>
          <p:cNvPr id="2050" name="Picture 2" descr="Demographics of the U.S. Military | Council on Foreign Relations">
            <a:extLst>
              <a:ext uri="{FF2B5EF4-FFF2-40B4-BE49-F238E27FC236}">
                <a16:creationId xmlns:a16="http://schemas.microsoft.com/office/drawing/2014/main" id="{01B938F8-8A45-4ABC-ACE1-AE34EC82E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4" r="4000"/>
          <a:stretch/>
        </p:blipFill>
        <p:spPr bwMode="auto">
          <a:xfrm>
            <a:off x="33866" y="355601"/>
            <a:ext cx="10007601" cy="600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52572CA8-91A7-48E7-8B3D-476B02F94F36}"/>
              </a:ext>
            </a:extLst>
          </p:cNvPr>
          <p:cNvSpPr/>
          <p:nvPr/>
        </p:nvSpPr>
        <p:spPr>
          <a:xfrm>
            <a:off x="1" y="4924926"/>
            <a:ext cx="10347158" cy="1431425"/>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D54D7-435D-40D5-B75A-671A85B0DB87}"/>
              </a:ext>
            </a:extLst>
          </p:cNvPr>
          <p:cNvSpPr>
            <a:spLocks noGrp="1"/>
          </p:cNvSpPr>
          <p:nvPr>
            <p:ph type="title"/>
          </p:nvPr>
        </p:nvSpPr>
        <p:spPr>
          <a:xfrm>
            <a:off x="262022" y="5359401"/>
            <a:ext cx="10363200" cy="1362075"/>
          </a:xfrm>
        </p:spPr>
        <p:txBody>
          <a:bodyPr/>
          <a:lstStyle/>
          <a:p>
            <a:r>
              <a:rPr lang="en-US" b="0">
                <a:solidFill>
                  <a:schemeClr val="bg1"/>
                </a:solidFill>
                <a:latin typeface="Calibri Light" panose="020F0302020204030204" pitchFamily="34" charset="0"/>
                <a:cs typeface="Calibri Light" panose="020F0302020204030204" pitchFamily="34" charset="0"/>
              </a:rPr>
              <a:t>What are the ranks in the </a:t>
            </a:r>
            <a:r>
              <a:rPr lang="en-US" b="0" err="1">
                <a:solidFill>
                  <a:schemeClr val="bg1"/>
                </a:solidFill>
                <a:latin typeface="Calibri Light" panose="020F0302020204030204" pitchFamily="34" charset="0"/>
                <a:cs typeface="Calibri Light" panose="020F0302020204030204" pitchFamily="34" charset="0"/>
              </a:rPr>
              <a:t>u.s.</a:t>
            </a:r>
            <a:r>
              <a:rPr lang="en-US" b="0">
                <a:solidFill>
                  <a:schemeClr val="bg1"/>
                </a:solidFill>
                <a:latin typeface="Calibri Light" panose="020F0302020204030204" pitchFamily="34" charset="0"/>
                <a:cs typeface="Calibri Light" panose="020F0302020204030204" pitchFamily="34" charset="0"/>
              </a:rPr>
              <a:t> Military?</a:t>
            </a:r>
          </a:p>
        </p:txBody>
      </p:sp>
      <p:sp>
        <p:nvSpPr>
          <p:cNvPr id="7" name="Text Placeholder 6">
            <a:extLst>
              <a:ext uri="{FF2B5EF4-FFF2-40B4-BE49-F238E27FC236}">
                <a16:creationId xmlns:a16="http://schemas.microsoft.com/office/drawing/2014/main" id="{FFA5930A-57B8-4E5F-A70C-FD736E321D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907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959587327"/>
              </p:ext>
            </p:extLst>
          </p:nvPr>
        </p:nvGraphicFramePr>
        <p:xfrm>
          <a:off x="621629" y="945671"/>
          <a:ext cx="10948740" cy="5445023"/>
        </p:xfrm>
        <a:graphic>
          <a:graphicData uri="http://schemas.openxmlformats.org/drawingml/2006/table">
            <a:tbl>
              <a:tblPr firstRow="1" bandRow="1">
                <a:tableStyleId>{21E4AEA4-8DFA-4A89-87EB-49C32662AFE0}</a:tableStyleId>
              </a:tblPr>
              <a:tblGrid>
                <a:gridCol w="1094876">
                  <a:extLst>
                    <a:ext uri="{9D8B030D-6E8A-4147-A177-3AD203B41FA5}">
                      <a16:colId xmlns:a16="http://schemas.microsoft.com/office/drawing/2014/main" val="20000"/>
                    </a:ext>
                  </a:extLst>
                </a:gridCol>
                <a:gridCol w="2085474">
                  <a:extLst>
                    <a:ext uri="{9D8B030D-6E8A-4147-A177-3AD203B41FA5}">
                      <a16:colId xmlns:a16="http://schemas.microsoft.com/office/drawing/2014/main" val="20001"/>
                    </a:ext>
                  </a:extLst>
                </a:gridCol>
                <a:gridCol w="2342147">
                  <a:extLst>
                    <a:ext uri="{9D8B030D-6E8A-4147-A177-3AD203B41FA5}">
                      <a16:colId xmlns:a16="http://schemas.microsoft.com/office/drawing/2014/main" val="20002"/>
                    </a:ext>
                  </a:extLst>
                </a:gridCol>
                <a:gridCol w="2197769">
                  <a:extLst>
                    <a:ext uri="{9D8B030D-6E8A-4147-A177-3AD203B41FA5}">
                      <a16:colId xmlns:a16="http://schemas.microsoft.com/office/drawing/2014/main" val="20003"/>
                    </a:ext>
                  </a:extLst>
                </a:gridCol>
                <a:gridCol w="3228474">
                  <a:extLst>
                    <a:ext uri="{9D8B030D-6E8A-4147-A177-3AD203B41FA5}">
                      <a16:colId xmlns:a16="http://schemas.microsoft.com/office/drawing/2014/main" val="20004"/>
                    </a:ext>
                  </a:extLst>
                </a:gridCol>
              </a:tblGrid>
              <a:tr h="268705">
                <a:tc>
                  <a:txBody>
                    <a:bodyPr/>
                    <a:lstStyle/>
                    <a:p>
                      <a:pPr algn="ctr"/>
                      <a:r>
                        <a:rPr lang="en-US">
                          <a:latin typeface="Calibri Light" panose="020F0302020204030204" pitchFamily="34" charset="0"/>
                          <a:cs typeface="Calibri Light" panose="020F0302020204030204" pitchFamily="34" charset="0"/>
                        </a:rPr>
                        <a:t>Pay Grade</a:t>
                      </a:r>
                    </a:p>
                  </a:txBody>
                  <a:tcPr/>
                </a:tc>
                <a:tc>
                  <a:txBody>
                    <a:bodyPr/>
                    <a:lstStyle/>
                    <a:p>
                      <a:pPr algn="ctr"/>
                      <a:r>
                        <a:rPr lang="en-US">
                          <a:latin typeface="Calibri Light" panose="020F0302020204030204" pitchFamily="34" charset="0"/>
                          <a:cs typeface="Calibri Light" panose="020F0302020204030204" pitchFamily="34" charset="0"/>
                        </a:rPr>
                        <a:t>MARINES </a:t>
                      </a:r>
                    </a:p>
                  </a:txBody>
                  <a:tcPr/>
                </a:tc>
                <a:tc>
                  <a:txBody>
                    <a:bodyPr/>
                    <a:lstStyle/>
                    <a:p>
                      <a:pPr algn="ctr"/>
                      <a:r>
                        <a:rPr lang="en-US">
                          <a:latin typeface="Calibri Light" panose="020F0302020204030204" pitchFamily="34" charset="0"/>
                          <a:cs typeface="Calibri Light" panose="020F0302020204030204" pitchFamily="34" charset="0"/>
                        </a:rPr>
                        <a:t>ARMY</a:t>
                      </a:r>
                    </a:p>
                  </a:txBody>
                  <a:tcPr/>
                </a:tc>
                <a:tc>
                  <a:txBody>
                    <a:bodyPr/>
                    <a:lstStyle/>
                    <a:p>
                      <a:pPr algn="ctr"/>
                      <a:r>
                        <a:rPr lang="en-US">
                          <a:latin typeface="Calibri Light" panose="020F0302020204030204" pitchFamily="34" charset="0"/>
                          <a:cs typeface="Calibri Light" panose="020F0302020204030204" pitchFamily="34" charset="0"/>
                        </a:rPr>
                        <a:t>AIR FORCE </a:t>
                      </a:r>
                    </a:p>
                  </a:txBody>
                  <a:tcPr/>
                </a:tc>
                <a:tc>
                  <a:txBody>
                    <a:bodyPr/>
                    <a:lstStyle/>
                    <a:p>
                      <a:pPr algn="ctr"/>
                      <a:r>
                        <a:rPr lang="en-US">
                          <a:latin typeface="Calibri Light" panose="020F0302020204030204" pitchFamily="34" charset="0"/>
                          <a:cs typeface="Calibri Light" panose="020F0302020204030204" pitchFamily="34" charset="0"/>
                        </a:rPr>
                        <a:t>NAVY/CG</a:t>
                      </a:r>
                    </a:p>
                  </a:txBody>
                  <a:tcPr/>
                </a:tc>
                <a:extLst>
                  <a:ext uri="{0D108BD9-81ED-4DB2-BD59-A6C34878D82A}">
                    <a16:rowId xmlns:a16="http://schemas.microsoft.com/office/drawing/2014/main" val="10000"/>
                  </a:ext>
                </a:extLst>
              </a:tr>
              <a:tr h="320206">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E-1</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Private</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Private</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Airman Basic</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 Seaman Recruit</a:t>
                      </a:r>
                    </a:p>
                  </a:txBody>
                  <a:tcPr anchor="ctr">
                    <a:solidFill>
                      <a:schemeClr val="bg1">
                        <a:lumMod val="85000"/>
                      </a:schemeClr>
                    </a:solidFill>
                  </a:tcPr>
                </a:tc>
                <a:extLst>
                  <a:ext uri="{0D108BD9-81ED-4DB2-BD59-A6C34878D82A}">
                    <a16:rowId xmlns:a16="http://schemas.microsoft.com/office/drawing/2014/main" val="10001"/>
                  </a:ext>
                </a:extLst>
              </a:tr>
              <a:tr h="305768">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E-2</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Private First Class</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Private</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Airman</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Seaman Apprentice</a:t>
                      </a:r>
                    </a:p>
                  </a:txBody>
                  <a:tcPr anchor="ctr">
                    <a:solidFill>
                      <a:schemeClr val="bg1">
                        <a:lumMod val="95000"/>
                      </a:schemeClr>
                    </a:solidFill>
                  </a:tcPr>
                </a:tc>
                <a:extLst>
                  <a:ext uri="{0D108BD9-81ED-4DB2-BD59-A6C34878D82A}">
                    <a16:rowId xmlns:a16="http://schemas.microsoft.com/office/drawing/2014/main" val="10002"/>
                  </a:ext>
                </a:extLst>
              </a:tr>
              <a:tr h="417095">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E-3</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Lance Corporal</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Private</a:t>
                      </a:r>
                      <a:r>
                        <a:rPr lang="en-US" sz="1500" baseline="0">
                          <a:solidFill>
                            <a:schemeClr val="accent4">
                              <a:lumMod val="50000"/>
                            </a:schemeClr>
                          </a:solidFill>
                          <a:latin typeface="Calibri Light" panose="020F0302020204030204" pitchFamily="34" charset="0"/>
                          <a:ea typeface="Verdana"/>
                          <a:cs typeface="Calibri Light" panose="020F0302020204030204" pitchFamily="34" charset="0"/>
                        </a:rPr>
                        <a:t> First Class</a:t>
                      </a:r>
                      <a:endParaRPr lang="en-US" sz="1500">
                        <a:solidFill>
                          <a:schemeClr val="accent4">
                            <a:lumMod val="50000"/>
                          </a:schemeClr>
                        </a:solidFill>
                        <a:latin typeface="Calibri Light" panose="020F0302020204030204" pitchFamily="34" charset="0"/>
                        <a:ea typeface="Verdana"/>
                        <a:cs typeface="Calibri Light" panose="020F0302020204030204" pitchFamily="34" charset="0"/>
                      </a:endParaRP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Airman First Class</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Seaman</a:t>
                      </a:r>
                    </a:p>
                  </a:txBody>
                  <a:tcPr anchor="ctr">
                    <a:solidFill>
                      <a:schemeClr val="bg1">
                        <a:lumMod val="85000"/>
                      </a:schemeClr>
                    </a:solidFill>
                  </a:tcPr>
                </a:tc>
                <a:extLst>
                  <a:ext uri="{0D108BD9-81ED-4DB2-BD59-A6C34878D82A}">
                    <a16:rowId xmlns:a16="http://schemas.microsoft.com/office/drawing/2014/main" val="10003"/>
                  </a:ext>
                </a:extLst>
              </a:tr>
              <a:tr h="434104">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E-4</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Corporal</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Army Specialist/Corporal</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Senior Airman</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Petty Officer Third Class </a:t>
                      </a:r>
                      <a:endParaRPr lang="en-US" sz="15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r h="369936">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E-5</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Sergeant</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Sergeant</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Staff Sergeant</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Petty</a:t>
                      </a:r>
                      <a:r>
                        <a:rPr lang="en-US" sz="1500" baseline="0">
                          <a:solidFill>
                            <a:schemeClr val="accent4">
                              <a:lumMod val="50000"/>
                            </a:schemeClr>
                          </a:solidFill>
                          <a:latin typeface="Calibri Light" panose="020F0302020204030204" pitchFamily="34" charset="0"/>
                          <a:ea typeface="Verdana"/>
                          <a:cs typeface="Calibri Light" panose="020F0302020204030204" pitchFamily="34" charset="0"/>
                        </a:rPr>
                        <a:t> Officer Second Class</a:t>
                      </a:r>
                      <a:endParaRPr lang="en-US" sz="1500">
                        <a:solidFill>
                          <a:schemeClr val="accent4">
                            <a:lumMod val="50000"/>
                          </a:schemeClr>
                        </a:solidFill>
                        <a:latin typeface="Calibri Light" panose="020F0302020204030204" pitchFamily="34" charset="0"/>
                        <a:ea typeface="Verdana"/>
                        <a:cs typeface="Calibri Light" panose="020F0302020204030204" pitchFamily="34" charset="0"/>
                      </a:endParaRPr>
                    </a:p>
                  </a:txBody>
                  <a:tcPr anchor="ctr">
                    <a:solidFill>
                      <a:schemeClr val="bg1">
                        <a:lumMod val="85000"/>
                      </a:schemeClr>
                    </a:solidFill>
                  </a:tcPr>
                </a:tc>
                <a:extLst>
                  <a:ext uri="{0D108BD9-81ED-4DB2-BD59-A6C34878D82A}">
                    <a16:rowId xmlns:a16="http://schemas.microsoft.com/office/drawing/2014/main" val="10005"/>
                  </a:ext>
                </a:extLst>
              </a:tr>
              <a:tr h="337522">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E-6</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Staff Sergeant</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Staff Sergeant</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Technical Sergeant</a:t>
                      </a: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Petty Officer First Class</a:t>
                      </a:r>
                    </a:p>
                  </a:txBody>
                  <a:tcPr anchor="ctr">
                    <a:solidFill>
                      <a:schemeClr val="bg1">
                        <a:lumMod val="95000"/>
                      </a:schemeClr>
                    </a:solidFill>
                  </a:tcPr>
                </a:tc>
                <a:extLst>
                  <a:ext uri="{0D108BD9-81ED-4DB2-BD59-A6C34878D82A}">
                    <a16:rowId xmlns:a16="http://schemas.microsoft.com/office/drawing/2014/main" val="10006"/>
                  </a:ext>
                </a:extLst>
              </a:tr>
              <a:tr h="256673">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E-7</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Gunnery Sergeant</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Sergeant First Class</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Master Sergeant</a:t>
                      </a:r>
                    </a:p>
                  </a:txBody>
                  <a:tcPr anchor="ctr">
                    <a:solidFill>
                      <a:schemeClr val="bg1">
                        <a:lumMod val="8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Chief Petty Officer</a:t>
                      </a:r>
                    </a:p>
                  </a:txBody>
                  <a:tcPr anchor="ctr">
                    <a:solidFill>
                      <a:schemeClr val="bg1">
                        <a:lumMod val="85000"/>
                      </a:schemeClr>
                    </a:solidFill>
                  </a:tcPr>
                </a:tc>
                <a:extLst>
                  <a:ext uri="{0D108BD9-81ED-4DB2-BD59-A6C34878D82A}">
                    <a16:rowId xmlns:a16="http://schemas.microsoft.com/office/drawing/2014/main" val="439544794"/>
                  </a:ext>
                </a:extLst>
              </a:tr>
              <a:tr h="370571">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E-8</a:t>
                      </a:r>
                    </a:p>
                  </a:txBody>
                  <a:tcPr anchor="ctr">
                    <a:solidFill>
                      <a:schemeClr val="bg1">
                        <a:lumMod val="95000"/>
                      </a:schemeClr>
                    </a:solidFill>
                  </a:tcPr>
                </a:tc>
                <a:tc>
                  <a:txBody>
                    <a:bodyPr/>
                    <a:lstStyle/>
                    <a:p>
                      <a:pPr marL="0" indent="0" algn="ctr" defTabSz="914400" rtl="0" eaLnBrk="1" latinLnBrk="0" hangingPunct="1">
                        <a:buFont typeface="Arial" pitchFamily="34" charset="0"/>
                        <a:buNone/>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Master Sergeant</a:t>
                      </a:r>
                    </a:p>
                    <a:p>
                      <a:pPr marL="0" indent="0" algn="ctr" rtl="0" eaLnBrk="1" latinLnBrk="0" hangingPunct="1">
                        <a:buFont typeface="Arial" pitchFamily="34" charset="0"/>
                        <a:buNone/>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First Sergeant </a:t>
                      </a:r>
                    </a:p>
                  </a:txBody>
                  <a:tcPr anchor="ctr">
                    <a:solidFill>
                      <a:schemeClr val="bg1">
                        <a:lumMod val="95000"/>
                      </a:schemeClr>
                    </a:solidFill>
                  </a:tcPr>
                </a:tc>
                <a:tc>
                  <a:txBody>
                    <a:bodyPr/>
                    <a:lstStyle/>
                    <a:p>
                      <a:pPr marL="0" indent="0" algn="ctr">
                        <a:buFont typeface="Arial" pitchFamily="34" charset="0"/>
                        <a:buNone/>
                      </a:pP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Master</a:t>
                      </a:r>
                      <a:r>
                        <a:rPr lang="en-US" sz="1500" baseline="0">
                          <a:solidFill>
                            <a:schemeClr val="accent4">
                              <a:lumMod val="50000"/>
                            </a:schemeClr>
                          </a:solidFill>
                          <a:latin typeface="Calibri Light" panose="020F0302020204030204" pitchFamily="34" charset="0"/>
                          <a:ea typeface="Verdana"/>
                          <a:cs typeface="Calibri Light" panose="020F0302020204030204" pitchFamily="34" charset="0"/>
                        </a:rPr>
                        <a:t> </a:t>
                      </a: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Sergeant</a:t>
                      </a:r>
                    </a:p>
                    <a:p>
                      <a:pPr marL="0" indent="0" algn="ctr">
                        <a:buFont typeface="Arial" pitchFamily="34" charset="0"/>
                        <a:buNone/>
                      </a:pP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First Sergeant </a:t>
                      </a:r>
                    </a:p>
                  </a:txBody>
                  <a:tcPr anchor="ctr">
                    <a:solidFill>
                      <a:schemeClr val="bg1">
                        <a:lumMod val="95000"/>
                      </a:schemeClr>
                    </a:solidFill>
                  </a:tcPr>
                </a:tc>
                <a:tc>
                  <a:txBody>
                    <a:bodyPr/>
                    <a:lstStyle/>
                    <a:p>
                      <a:pPr algn="ctr">
                        <a:buFont typeface="Arial" pitchFamily="34" charset="0"/>
                        <a:buNone/>
                      </a:pP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Senior Master Sergeant </a:t>
                      </a:r>
                      <a:endParaRPr lang="en-US" sz="15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anchor="ctr">
                    <a:solidFill>
                      <a:schemeClr val="bg1">
                        <a:lumMod val="95000"/>
                      </a:schemeClr>
                    </a:solidFill>
                  </a:tcPr>
                </a:tc>
                <a:tc>
                  <a:txBody>
                    <a:bodyPr/>
                    <a:lstStyle/>
                    <a:p>
                      <a:pPr algn="ctr"/>
                      <a:r>
                        <a:rPr lang="en-US" sz="1500">
                          <a:solidFill>
                            <a:schemeClr val="accent4">
                              <a:lumMod val="50000"/>
                            </a:schemeClr>
                          </a:solidFill>
                          <a:latin typeface="Calibri Light" panose="020F0302020204030204" pitchFamily="34" charset="0"/>
                          <a:ea typeface="Verdana"/>
                          <a:cs typeface="Calibri Light" panose="020F0302020204030204" pitchFamily="34" charset="0"/>
                        </a:rPr>
                        <a:t>Senior Chief Petty Officer </a:t>
                      </a:r>
                      <a:endParaRPr lang="en-US" sz="15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anchor="ctr">
                    <a:solidFill>
                      <a:schemeClr val="bg1">
                        <a:lumMod val="95000"/>
                      </a:schemeClr>
                    </a:solidFill>
                  </a:tcPr>
                </a:tc>
                <a:extLst>
                  <a:ext uri="{0D108BD9-81ED-4DB2-BD59-A6C34878D82A}">
                    <a16:rowId xmlns:a16="http://schemas.microsoft.com/office/drawing/2014/main" val="3151586364"/>
                  </a:ext>
                </a:extLst>
              </a:tr>
              <a:tr h="685800">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E-9</a:t>
                      </a:r>
                    </a:p>
                  </a:txBody>
                  <a:tcPr anchor="ctr">
                    <a:solidFill>
                      <a:schemeClr val="bg1">
                        <a:lumMod val="85000"/>
                      </a:schemeClr>
                    </a:solidFill>
                  </a:tcPr>
                </a:tc>
                <a:tc>
                  <a:txBody>
                    <a:bodyPr/>
                    <a:lstStyle/>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Master Gunnery Sergeant</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Sergeant Major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Sergeant Major of the Marine Corps</a:t>
                      </a:r>
                    </a:p>
                  </a:txBody>
                  <a:tcPr anchor="ctr">
                    <a:solidFill>
                      <a:schemeClr val="bg1">
                        <a:lumMod val="85000"/>
                      </a:schemeClr>
                    </a:solidFill>
                  </a:tcPr>
                </a:tc>
                <a:tc>
                  <a:txBody>
                    <a:bodyPr/>
                    <a:lstStyle/>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Sergeant Major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Command Sergeant Major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Sergeant Major of the Army</a:t>
                      </a:r>
                    </a:p>
                  </a:txBody>
                  <a:tcPr anchor="ctr">
                    <a:solidFill>
                      <a:schemeClr val="bg1">
                        <a:lumMod val="85000"/>
                      </a:schemeClr>
                    </a:solidFill>
                  </a:tcPr>
                </a:tc>
                <a:tc>
                  <a:txBody>
                    <a:bodyPr/>
                    <a:lstStyle/>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Chief Master Sergeant</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Command Chief Master Sergeant</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Chief Master Sergeant of the Air Force</a:t>
                      </a:r>
                    </a:p>
                  </a:txBody>
                  <a:tcPr anchor="ctr">
                    <a:solidFill>
                      <a:schemeClr val="bg1">
                        <a:lumMod val="85000"/>
                      </a:schemeClr>
                    </a:solidFill>
                  </a:tcPr>
                </a:tc>
                <a:tc>
                  <a:txBody>
                    <a:bodyPr/>
                    <a:lstStyle/>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Master Chief Petty Officer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Command Master Chief Petty Officer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Force Master Chief Petty Officer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Fleet Master Chief Petty Officer</a:t>
                      </a:r>
                    </a:p>
                    <a:p>
                      <a:pPr marL="111125" indent="-111125" algn="l" defTabSz="914400" rtl="0" eaLnBrk="1" latinLnBrk="0" hangingPunct="1">
                        <a:buFont typeface="Arial" pitchFamily="34" charset="0"/>
                        <a:buChar char="•"/>
                      </a:pPr>
                      <a:r>
                        <a:rPr lang="en-US" sz="1500" kern="1200">
                          <a:solidFill>
                            <a:schemeClr val="accent4">
                              <a:lumMod val="50000"/>
                            </a:schemeClr>
                          </a:solidFill>
                          <a:latin typeface="Calibri Light" panose="020F0302020204030204" pitchFamily="34" charset="0"/>
                          <a:ea typeface="Verdana"/>
                          <a:cs typeface="Calibri Light" panose="020F0302020204030204" pitchFamily="34" charset="0"/>
                        </a:rPr>
                        <a:t>Master Chief Petty Officer of the Navy</a:t>
                      </a:r>
                    </a:p>
                  </a:txBody>
                  <a:tcPr anchor="ctr">
                    <a:solidFill>
                      <a:schemeClr val="bg1">
                        <a:lumMod val="85000"/>
                      </a:schemeClr>
                    </a:solidFill>
                  </a:tcPr>
                </a:tc>
                <a:extLst>
                  <a:ext uri="{0D108BD9-81ED-4DB2-BD59-A6C34878D82A}">
                    <a16:rowId xmlns:a16="http://schemas.microsoft.com/office/drawing/2014/main" val="2777736540"/>
                  </a:ext>
                </a:extLst>
              </a:tr>
              <a:tr h="685800">
                <a:tc>
                  <a:txBody>
                    <a:bodyPr/>
                    <a:lstStyle/>
                    <a:p>
                      <a:pPr algn="ctr"/>
                      <a:r>
                        <a:rPr lang="en-US" sz="1500" b="1">
                          <a:solidFill>
                            <a:schemeClr val="accent4">
                              <a:lumMod val="50000"/>
                            </a:schemeClr>
                          </a:solidFill>
                          <a:latin typeface="Calibri Light" panose="020F0302020204030204" pitchFamily="34" charset="0"/>
                          <a:ea typeface="Verdana"/>
                          <a:cs typeface="Calibri Light" panose="020F0302020204030204" pitchFamily="34" charset="0"/>
                        </a:rPr>
                        <a:t>Senior Enlisted Advisor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a:solidFill>
                            <a:schemeClr val="accent4">
                              <a:lumMod val="50000"/>
                            </a:schemeClr>
                          </a:solidFill>
                          <a:latin typeface="Calibri Light" panose="020F0302020204030204" pitchFamily="34" charset="0"/>
                          <a:cs typeface="Calibri Light" panose="020F0302020204030204" pitchFamily="34" charset="0"/>
                        </a:rPr>
                        <a:t>Sergeant Major of the Marine Corps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spc="0">
                          <a:solidFill>
                            <a:schemeClr val="accent4">
                              <a:lumMod val="50000"/>
                            </a:schemeClr>
                          </a:solidFill>
                          <a:latin typeface="Calibri Light" panose="020F0302020204030204" pitchFamily="34" charset="0"/>
                          <a:cs typeface="Calibri Light" panose="020F0302020204030204" pitchFamily="34" charset="0"/>
                        </a:rPr>
                        <a:t>Sergeant Major of the Army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accent4">
                              <a:lumMod val="50000"/>
                            </a:schemeClr>
                          </a:solidFill>
                          <a:latin typeface="Calibri Light" panose="020F0302020204030204" pitchFamily="34" charset="0"/>
                          <a:cs typeface="Calibri Light" panose="020F0302020204030204" pitchFamily="34" charset="0"/>
                        </a:rPr>
                        <a:t>Chief Master Sergeant of the Air Force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accent4">
                              <a:lumMod val="50000"/>
                            </a:schemeClr>
                          </a:solidFill>
                          <a:latin typeface="Calibri Light" panose="020F0302020204030204" pitchFamily="34" charset="0"/>
                          <a:cs typeface="Calibri Light" panose="020F0302020204030204" pitchFamily="34" charset="0"/>
                        </a:rPr>
                        <a:t>Master Chief Petty Officer of the Navy/Coast Guard</a:t>
                      </a:r>
                    </a:p>
                  </a:txBody>
                  <a:tcPr anchor="ctr">
                    <a:solidFill>
                      <a:schemeClr val="bg1">
                        <a:lumMod val="95000"/>
                      </a:schemeClr>
                    </a:solidFill>
                  </a:tcPr>
                </a:tc>
                <a:extLst>
                  <a:ext uri="{0D108BD9-81ED-4DB2-BD59-A6C34878D82A}">
                    <a16:rowId xmlns:a16="http://schemas.microsoft.com/office/drawing/2014/main" val="2696207032"/>
                  </a:ext>
                </a:extLst>
              </a:tr>
            </a:tbl>
          </a:graphicData>
        </a:graphic>
      </p:graphicFrame>
      <p:sp>
        <p:nvSpPr>
          <p:cNvPr id="3" name="Title 2"/>
          <p:cNvSpPr>
            <a:spLocks noGrp="1"/>
          </p:cNvSpPr>
          <p:nvPr>
            <p:ph type="title"/>
          </p:nvPr>
        </p:nvSpPr>
        <p:spPr>
          <a:xfrm>
            <a:off x="3088105" y="178386"/>
            <a:ext cx="6015789" cy="575594"/>
          </a:xfrm>
        </p:spPr>
        <p:txBody>
          <a:bodyPr>
            <a:noAutofit/>
          </a:bodyPr>
          <a:lstStyle/>
          <a:p>
            <a:pPr algn="ctr"/>
            <a:r>
              <a:rPr lang="en-US" sz="3600" b="0">
                <a:latin typeface="Calibri Light" panose="020F0302020204030204" pitchFamily="34" charset="0"/>
                <a:cs typeface="Calibri Light" panose="020F0302020204030204" pitchFamily="34" charset="0"/>
              </a:rPr>
              <a:t>Enlisted Rank Structure</a:t>
            </a:r>
            <a:endParaRPr lang="en-US" sz="2800" b="0">
              <a:solidFill>
                <a:schemeClr val="accent4">
                  <a:lumMod val="50000"/>
                </a:schemeClr>
              </a:solidFill>
              <a:latin typeface="Calibri Light" panose="020F0302020204030204" pitchFamily="34" charset="0"/>
              <a:cs typeface="Calibri Light" panose="020F0302020204030204" pitchFamily="34" charset="0"/>
            </a:endParaRPr>
          </a:p>
        </p:txBody>
      </p:sp>
      <p:sp>
        <p:nvSpPr>
          <p:cNvPr id="2" name="Footer Placeholder 1">
            <a:extLst>
              <a:ext uri="{FF2B5EF4-FFF2-40B4-BE49-F238E27FC236}">
                <a16:creationId xmlns:a16="http://schemas.microsoft.com/office/drawing/2014/main" id="{2222C48B-26D3-4E2D-95D3-F02D0DE8A785}"/>
              </a:ext>
            </a:extLst>
          </p:cNvPr>
          <p:cNvSpPr>
            <a:spLocks noGrp="1"/>
          </p:cNvSpPr>
          <p:nvPr>
            <p:ph type="ftr" sz="quarter" idx="11"/>
          </p:nvPr>
        </p:nvSpPr>
        <p:spPr>
          <a:xfrm>
            <a:off x="4209717" y="6479247"/>
            <a:ext cx="3860800" cy="365125"/>
          </a:xfrm>
        </p:spPr>
        <p:txBody>
          <a:bodyPr/>
          <a:lstStyle/>
          <a:p>
            <a:r>
              <a:rPr lang="en-US"/>
              <a:t>SOLID, LLC - Military 101</a:t>
            </a:r>
          </a:p>
        </p:txBody>
      </p:sp>
      <p:sp>
        <p:nvSpPr>
          <p:cNvPr id="5" name="Slide Number Placeholder 4">
            <a:extLst>
              <a:ext uri="{FF2B5EF4-FFF2-40B4-BE49-F238E27FC236}">
                <a16:creationId xmlns:a16="http://schemas.microsoft.com/office/drawing/2014/main" id="{BE6E61E3-90E4-4493-B52C-8C628E1639DB}"/>
              </a:ext>
            </a:extLst>
          </p:cNvPr>
          <p:cNvSpPr>
            <a:spLocks noGrp="1"/>
          </p:cNvSpPr>
          <p:nvPr>
            <p:ph type="sldNum" sz="quarter" idx="12"/>
          </p:nvPr>
        </p:nvSpPr>
        <p:spPr>
          <a:xfrm>
            <a:off x="9103894" y="6450212"/>
            <a:ext cx="2844800" cy="365125"/>
          </a:xfrm>
        </p:spPr>
        <p:txBody>
          <a:bodyPr/>
          <a:lstStyle/>
          <a:p>
            <a:fld id="{9A3B2906-C4EE-47CD-B74B-A7AB062DB60F}" type="slidenum">
              <a:rPr lang="en-US" smtClean="0"/>
              <a:pPr/>
              <a:t>15</a:t>
            </a:fld>
            <a:endParaRPr lang="en-US"/>
          </a:p>
        </p:txBody>
      </p:sp>
    </p:spTree>
    <p:extLst>
      <p:ext uri="{BB962C8B-B14F-4D97-AF65-F5344CB8AC3E}">
        <p14:creationId xmlns:p14="http://schemas.microsoft.com/office/powerpoint/2010/main" val="71724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834287381"/>
              </p:ext>
            </p:extLst>
          </p:nvPr>
        </p:nvGraphicFramePr>
        <p:xfrm>
          <a:off x="1844592" y="1287463"/>
          <a:ext cx="8502816" cy="4283074"/>
        </p:xfrm>
        <a:graphic>
          <a:graphicData uri="http://schemas.openxmlformats.org/drawingml/2006/table">
            <a:tbl>
              <a:tblPr firstRow="1" bandRow="1">
                <a:tableStyleId>{21E4AEA4-8DFA-4A89-87EB-49C32662AFE0}</a:tableStyleId>
              </a:tblPr>
              <a:tblGrid>
                <a:gridCol w="1184563">
                  <a:extLst>
                    <a:ext uri="{9D8B030D-6E8A-4147-A177-3AD203B41FA5}">
                      <a16:colId xmlns:a16="http://schemas.microsoft.com/office/drawing/2014/main" val="20000"/>
                    </a:ext>
                  </a:extLst>
                </a:gridCol>
                <a:gridCol w="2504207">
                  <a:extLst>
                    <a:ext uri="{9D8B030D-6E8A-4147-A177-3AD203B41FA5}">
                      <a16:colId xmlns:a16="http://schemas.microsoft.com/office/drawing/2014/main" val="20001"/>
                    </a:ext>
                  </a:extLst>
                </a:gridCol>
                <a:gridCol w="2524991">
                  <a:extLst>
                    <a:ext uri="{9D8B030D-6E8A-4147-A177-3AD203B41FA5}">
                      <a16:colId xmlns:a16="http://schemas.microsoft.com/office/drawing/2014/main" val="20002"/>
                    </a:ext>
                  </a:extLst>
                </a:gridCol>
                <a:gridCol w="2289055">
                  <a:extLst>
                    <a:ext uri="{9D8B030D-6E8A-4147-A177-3AD203B41FA5}">
                      <a16:colId xmlns:a16="http://schemas.microsoft.com/office/drawing/2014/main" val="20003"/>
                    </a:ext>
                  </a:extLst>
                </a:gridCol>
              </a:tblGrid>
              <a:tr h="457200">
                <a:tc>
                  <a:txBody>
                    <a:bodyPr/>
                    <a:lstStyle/>
                    <a:p>
                      <a:pPr algn="ctr"/>
                      <a:r>
                        <a:rPr lang="en-US">
                          <a:latin typeface="Calibri"/>
                          <a:cs typeface="Calibri"/>
                        </a:rPr>
                        <a:t>Pay Grade</a:t>
                      </a:r>
                      <a:endParaRPr lang="en-US">
                        <a:latin typeface="Calibri" pitchFamily="34" charset="0"/>
                        <a:cs typeface="Calibri" pitchFamily="34" charset="0"/>
                      </a:endParaRPr>
                    </a:p>
                  </a:txBody>
                  <a:tcPr/>
                </a:tc>
                <a:tc>
                  <a:txBody>
                    <a:bodyPr/>
                    <a:lstStyle/>
                    <a:p>
                      <a:pPr algn="ctr"/>
                      <a:r>
                        <a:rPr lang="en-US">
                          <a:latin typeface="Calibri"/>
                          <a:cs typeface="Calibri"/>
                        </a:rPr>
                        <a:t>ARMY</a:t>
                      </a:r>
                    </a:p>
                  </a:txBody>
                  <a:tcPr/>
                </a:tc>
                <a:tc>
                  <a:txBody>
                    <a:bodyPr/>
                    <a:lstStyle/>
                    <a:p>
                      <a:pPr algn="ctr"/>
                      <a:r>
                        <a:rPr lang="en-US">
                          <a:latin typeface="Calibri"/>
                          <a:cs typeface="Calibri"/>
                        </a:rPr>
                        <a:t>MARINES</a:t>
                      </a:r>
                    </a:p>
                  </a:txBody>
                  <a:tcPr/>
                </a:tc>
                <a:tc>
                  <a:txBody>
                    <a:bodyPr/>
                    <a:lstStyle/>
                    <a:p>
                      <a:pPr algn="ctr"/>
                      <a:r>
                        <a:rPr lang="en-US">
                          <a:latin typeface="Calibri"/>
                          <a:cs typeface="Calibri"/>
                        </a:rPr>
                        <a:t>NAVY/CG</a:t>
                      </a:r>
                      <a:endParaRPr lang="en-US">
                        <a:latin typeface="Calibri" pitchFamily="34" charset="0"/>
                        <a:cs typeface="Calibri" pitchFamily="34" charset="0"/>
                      </a:endParaRPr>
                    </a:p>
                  </a:txBody>
                  <a:tcPr/>
                </a:tc>
                <a:extLst>
                  <a:ext uri="{0D108BD9-81ED-4DB2-BD59-A6C34878D82A}">
                    <a16:rowId xmlns:a16="http://schemas.microsoft.com/office/drawing/2014/main" val="10000"/>
                  </a:ext>
                </a:extLst>
              </a:tr>
              <a:tr h="609600">
                <a:tc>
                  <a:txBody>
                    <a:bodyPr/>
                    <a:lstStyle/>
                    <a:p>
                      <a:pPr algn="ctr"/>
                      <a:r>
                        <a:rPr lang="en-US">
                          <a:solidFill>
                            <a:schemeClr val="accent4">
                              <a:lumMod val="50000"/>
                            </a:schemeClr>
                          </a:solidFill>
                          <a:latin typeface="Verdana"/>
                          <a:ea typeface="Verdana"/>
                          <a:cs typeface="Verdana" pitchFamily="34" charset="0"/>
                        </a:rPr>
                        <a:t>W-1</a:t>
                      </a: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W01</a:t>
                      </a:r>
                    </a:p>
                    <a:p>
                      <a:pPr lvl="0" algn="ctr">
                        <a:buNone/>
                      </a:pPr>
                      <a:r>
                        <a:rPr lang="en-US" sz="1400">
                          <a:solidFill>
                            <a:schemeClr val="accent4">
                              <a:lumMod val="50000"/>
                            </a:schemeClr>
                          </a:solidFill>
                          <a:latin typeface="Verdana"/>
                          <a:ea typeface="Verdana"/>
                        </a:rPr>
                        <a:t>Warrant Officer 1</a:t>
                      </a: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WO</a:t>
                      </a:r>
                    </a:p>
                    <a:p>
                      <a:pPr lvl="0" algn="ctr">
                        <a:buNone/>
                      </a:pPr>
                      <a:r>
                        <a:rPr lang="en-US" sz="1400">
                          <a:solidFill>
                            <a:schemeClr val="accent4">
                              <a:lumMod val="50000"/>
                            </a:schemeClr>
                          </a:solidFill>
                          <a:latin typeface="Verdana"/>
                          <a:ea typeface="Verdana"/>
                          <a:cs typeface="Verdana" pitchFamily="34" charset="0"/>
                        </a:rPr>
                        <a:t>Warrant Officer 1</a:t>
                      </a:r>
                    </a:p>
                  </a:txBody>
                  <a:tcPr anchor="ctr">
                    <a:solidFill>
                      <a:schemeClr val="bg1">
                        <a:lumMod val="85000"/>
                      </a:schemeClr>
                    </a:solidFill>
                  </a:tcPr>
                </a:tc>
                <a:tc>
                  <a:txBody>
                    <a:bodyPr/>
                    <a:lstStyle/>
                    <a:p>
                      <a:pPr algn="ctr"/>
                      <a:endParaRPr lang="en-US" sz="1400">
                        <a:solidFill>
                          <a:schemeClr val="accent4">
                            <a:lumMod val="50000"/>
                          </a:schemeClr>
                        </a:solidFill>
                        <a:latin typeface="Verdana"/>
                        <a:ea typeface="Verdana"/>
                        <a:cs typeface="Verdana"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838200">
                <a:tc>
                  <a:txBody>
                    <a:bodyPr/>
                    <a:lstStyle/>
                    <a:p>
                      <a:pPr algn="ctr"/>
                      <a:r>
                        <a:rPr lang="en-US">
                          <a:solidFill>
                            <a:schemeClr val="accent4">
                              <a:lumMod val="50000"/>
                            </a:schemeClr>
                          </a:solidFill>
                          <a:latin typeface="Verdana"/>
                          <a:ea typeface="Verdana"/>
                          <a:cs typeface="Verdana" pitchFamily="34" charset="0"/>
                        </a:rPr>
                        <a:t>W-2</a:t>
                      </a:r>
                    </a:p>
                  </a:txBody>
                  <a:tcPr anchor="ctr">
                    <a:solidFill>
                      <a:schemeClr val="bg1">
                        <a:lumMod val="95000"/>
                      </a:schemeClr>
                    </a:solidFill>
                  </a:tcPr>
                </a:tc>
                <a:tc>
                  <a:txBody>
                    <a:bodyPr/>
                    <a:lstStyle/>
                    <a:p>
                      <a:pPr algn="ctr"/>
                      <a:r>
                        <a:rPr lang="en-US" sz="1400">
                          <a:solidFill>
                            <a:schemeClr val="accent4">
                              <a:lumMod val="50000"/>
                            </a:schemeClr>
                          </a:solidFill>
                          <a:latin typeface="Verdana"/>
                          <a:ea typeface="Verdana"/>
                          <a:cs typeface="Verdana" pitchFamily="34" charset="0"/>
                        </a:rPr>
                        <a:t>CW2</a:t>
                      </a:r>
                    </a:p>
                    <a:p>
                      <a:pPr lvl="0" algn="ctr">
                        <a:buNone/>
                      </a:pPr>
                      <a:r>
                        <a:rPr lang="en-US" sz="1400">
                          <a:solidFill>
                            <a:schemeClr val="accent4">
                              <a:lumMod val="50000"/>
                            </a:schemeClr>
                          </a:solidFill>
                          <a:latin typeface="Verdana"/>
                          <a:ea typeface="Verdana"/>
                        </a:rPr>
                        <a:t>Chief Warrant Officer 2</a:t>
                      </a:r>
                    </a:p>
                  </a:txBody>
                  <a:tcPr anchor="ctr">
                    <a:solidFill>
                      <a:schemeClr val="bg1">
                        <a:lumMod val="95000"/>
                      </a:schemeClr>
                    </a:solidFill>
                  </a:tcPr>
                </a:tc>
                <a:tc>
                  <a:txBody>
                    <a:bodyPr/>
                    <a:lstStyle/>
                    <a:p>
                      <a:pPr algn="ctr"/>
                      <a:r>
                        <a:rPr lang="en-US" sz="1400">
                          <a:solidFill>
                            <a:schemeClr val="accent4">
                              <a:lumMod val="50000"/>
                            </a:schemeClr>
                          </a:solidFill>
                          <a:latin typeface="Verdana"/>
                          <a:ea typeface="Verdana"/>
                          <a:cs typeface="Verdana" pitchFamily="34" charset="0"/>
                        </a:rPr>
                        <a:t>CWO2</a:t>
                      </a:r>
                      <a:endParaRPr lang="en-US" sz="1400">
                        <a:solidFill>
                          <a:schemeClr val="accent4">
                            <a:lumMod val="50000"/>
                          </a:schemeClr>
                        </a:solidFill>
                        <a:latin typeface="Verdana" pitchFamily="34" charset="0"/>
                        <a:ea typeface="Verdana" pitchFamily="34" charset="0"/>
                        <a:cs typeface="Verdana" pitchFamily="34" charset="0"/>
                      </a:endParaRPr>
                    </a:p>
                    <a:p>
                      <a:pPr lvl="0" algn="ctr">
                        <a:buNone/>
                      </a:pPr>
                      <a:r>
                        <a:rPr lang="en-US" sz="1400">
                          <a:solidFill>
                            <a:schemeClr val="accent4">
                              <a:lumMod val="50000"/>
                            </a:schemeClr>
                          </a:solidFill>
                          <a:latin typeface="Verdana"/>
                          <a:ea typeface="Verdana"/>
                        </a:rPr>
                        <a:t>Chief Warrant Officer 2</a:t>
                      </a:r>
                    </a:p>
                  </a:txBody>
                  <a:tcPr anchor="ctr">
                    <a:solidFill>
                      <a:schemeClr val="bg1">
                        <a:lumMod val="95000"/>
                      </a:schemeClr>
                    </a:solidFill>
                  </a:tcPr>
                </a:tc>
                <a:tc>
                  <a:txBody>
                    <a:bodyPr/>
                    <a:lstStyle/>
                    <a:p>
                      <a:pPr algn="ctr"/>
                      <a:r>
                        <a:rPr lang="en-US" sz="1400">
                          <a:solidFill>
                            <a:schemeClr val="accent4">
                              <a:lumMod val="50000"/>
                            </a:schemeClr>
                          </a:solidFill>
                          <a:latin typeface="Verdana"/>
                          <a:ea typeface="Verdana"/>
                          <a:cs typeface="Verdana" pitchFamily="34" charset="0"/>
                        </a:rPr>
                        <a:t>CW02</a:t>
                      </a:r>
                    </a:p>
                    <a:p>
                      <a:pPr lvl="0" algn="ctr">
                        <a:buNone/>
                      </a:pPr>
                      <a:r>
                        <a:rPr lang="en-US" sz="1400" b="0" i="0" u="none" strike="noStrike" noProof="0">
                          <a:solidFill>
                            <a:schemeClr val="accent4">
                              <a:lumMod val="50000"/>
                            </a:schemeClr>
                          </a:solidFill>
                          <a:latin typeface="Verdana"/>
                        </a:rPr>
                        <a:t>Chief Warrant Officer 2</a:t>
                      </a:r>
                      <a:endParaRPr lang="en-US" sz="1400">
                        <a:solidFill>
                          <a:schemeClr val="accent4">
                            <a:lumMod val="50000"/>
                          </a:schemeClr>
                        </a:solidFill>
                      </a:endParaRPr>
                    </a:p>
                  </a:txBody>
                  <a:tcPr anchor="ctr">
                    <a:solidFill>
                      <a:schemeClr val="bg1">
                        <a:lumMod val="95000"/>
                      </a:schemeClr>
                    </a:solidFill>
                  </a:tcPr>
                </a:tc>
                <a:extLst>
                  <a:ext uri="{0D108BD9-81ED-4DB2-BD59-A6C34878D82A}">
                    <a16:rowId xmlns:a16="http://schemas.microsoft.com/office/drawing/2014/main" val="10002"/>
                  </a:ext>
                </a:extLst>
              </a:tr>
              <a:tr h="838200">
                <a:tc>
                  <a:txBody>
                    <a:bodyPr/>
                    <a:lstStyle/>
                    <a:p>
                      <a:pPr algn="ctr"/>
                      <a:r>
                        <a:rPr lang="en-US">
                          <a:solidFill>
                            <a:schemeClr val="accent4">
                              <a:lumMod val="50000"/>
                            </a:schemeClr>
                          </a:solidFill>
                          <a:latin typeface="Verdana"/>
                          <a:ea typeface="Verdana"/>
                          <a:cs typeface="Verdana" pitchFamily="34" charset="0"/>
                        </a:rPr>
                        <a:t>W-3</a:t>
                      </a: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CW3</a:t>
                      </a:r>
                    </a:p>
                    <a:p>
                      <a:pPr lvl="0" algn="ctr">
                        <a:buNone/>
                      </a:pPr>
                      <a:r>
                        <a:rPr lang="en-US" sz="1400" b="0" i="0" u="none" strike="noStrike" noProof="0">
                          <a:solidFill>
                            <a:schemeClr val="accent4">
                              <a:lumMod val="50000"/>
                            </a:schemeClr>
                          </a:solidFill>
                          <a:latin typeface="Verdana"/>
                        </a:rPr>
                        <a:t>Chief Warrant Officer 3</a:t>
                      </a:r>
                      <a:endParaRPr lang="en-US" sz="1400">
                        <a:solidFill>
                          <a:schemeClr val="accent4">
                            <a:lumMod val="50000"/>
                          </a:schemeClr>
                        </a:solidFill>
                      </a:endParaRP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CWO3</a:t>
                      </a:r>
                    </a:p>
                    <a:p>
                      <a:pPr lvl="0" algn="ctr">
                        <a:buNone/>
                      </a:pPr>
                      <a:r>
                        <a:rPr lang="en-US" sz="1400" b="0" i="0" u="none" strike="noStrike" noProof="0">
                          <a:solidFill>
                            <a:schemeClr val="accent4">
                              <a:lumMod val="50000"/>
                            </a:schemeClr>
                          </a:solidFill>
                          <a:latin typeface="Verdana"/>
                        </a:rPr>
                        <a:t>Chief Warrant Officer 3</a:t>
                      </a: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CW03</a:t>
                      </a:r>
                    </a:p>
                    <a:p>
                      <a:pPr lvl="0" algn="ctr">
                        <a:buNone/>
                      </a:pPr>
                      <a:r>
                        <a:rPr lang="en-US" sz="1400" b="0" i="0" u="none" strike="noStrike" noProof="0">
                          <a:solidFill>
                            <a:schemeClr val="accent4">
                              <a:lumMod val="50000"/>
                            </a:schemeClr>
                          </a:solidFill>
                          <a:latin typeface="Verdana"/>
                        </a:rPr>
                        <a:t>Chief Warrant Officer 3</a:t>
                      </a:r>
                      <a:endParaRPr lang="en-US" sz="1400">
                        <a:solidFill>
                          <a:schemeClr val="accent4">
                            <a:lumMod val="50000"/>
                          </a:schemeClr>
                        </a:solidFill>
                      </a:endParaRPr>
                    </a:p>
                  </a:txBody>
                  <a:tcPr anchor="ctr">
                    <a:solidFill>
                      <a:schemeClr val="bg1">
                        <a:lumMod val="85000"/>
                      </a:schemeClr>
                    </a:solidFill>
                  </a:tcPr>
                </a:tc>
                <a:extLst>
                  <a:ext uri="{0D108BD9-81ED-4DB2-BD59-A6C34878D82A}">
                    <a16:rowId xmlns:a16="http://schemas.microsoft.com/office/drawing/2014/main" val="10003"/>
                  </a:ext>
                </a:extLst>
              </a:tr>
              <a:tr h="854074">
                <a:tc>
                  <a:txBody>
                    <a:bodyPr/>
                    <a:lstStyle/>
                    <a:p>
                      <a:pPr algn="ctr"/>
                      <a:r>
                        <a:rPr lang="en-US">
                          <a:solidFill>
                            <a:schemeClr val="accent4">
                              <a:lumMod val="50000"/>
                            </a:schemeClr>
                          </a:solidFill>
                          <a:latin typeface="Verdana"/>
                          <a:ea typeface="Verdana"/>
                          <a:cs typeface="Verdana" pitchFamily="34" charset="0"/>
                        </a:rPr>
                        <a:t>W-4</a:t>
                      </a:r>
                    </a:p>
                  </a:txBody>
                  <a:tcPr anchor="ctr">
                    <a:solidFill>
                      <a:schemeClr val="bg1">
                        <a:lumMod val="95000"/>
                      </a:schemeClr>
                    </a:solidFill>
                  </a:tcPr>
                </a:tc>
                <a:tc>
                  <a:txBody>
                    <a:bodyPr/>
                    <a:lstStyle/>
                    <a:p>
                      <a:pPr algn="ctr"/>
                      <a:r>
                        <a:rPr lang="en-US" sz="1400">
                          <a:solidFill>
                            <a:schemeClr val="accent4">
                              <a:lumMod val="50000"/>
                            </a:schemeClr>
                          </a:solidFill>
                          <a:latin typeface="Verdana"/>
                          <a:ea typeface="Verdana"/>
                          <a:cs typeface="Verdana" pitchFamily="34" charset="0"/>
                        </a:rPr>
                        <a:t>CW4</a:t>
                      </a:r>
                    </a:p>
                    <a:p>
                      <a:pPr lvl="0" algn="ctr">
                        <a:buNone/>
                      </a:pPr>
                      <a:r>
                        <a:rPr lang="en-US" sz="1400" b="0" i="0" u="none" strike="noStrike" noProof="0">
                          <a:solidFill>
                            <a:schemeClr val="accent4">
                              <a:lumMod val="50000"/>
                            </a:schemeClr>
                          </a:solidFill>
                          <a:latin typeface="Verdana"/>
                        </a:rPr>
                        <a:t>Chief Warrant Officer 4</a:t>
                      </a:r>
                      <a:endParaRPr lang="en-US" sz="1400">
                        <a:solidFill>
                          <a:schemeClr val="accent4">
                            <a:lumMod val="50000"/>
                          </a:schemeClr>
                        </a:solidFill>
                      </a:endParaRPr>
                    </a:p>
                  </a:txBody>
                  <a:tcPr anchor="ctr">
                    <a:solidFill>
                      <a:schemeClr val="bg1">
                        <a:lumMod val="95000"/>
                      </a:schemeClr>
                    </a:solidFill>
                  </a:tcPr>
                </a:tc>
                <a:tc>
                  <a:txBody>
                    <a:bodyPr/>
                    <a:lstStyle/>
                    <a:p>
                      <a:pPr algn="ctr"/>
                      <a:r>
                        <a:rPr lang="en-US" sz="1400">
                          <a:solidFill>
                            <a:schemeClr val="accent4">
                              <a:lumMod val="50000"/>
                            </a:schemeClr>
                          </a:solidFill>
                          <a:latin typeface="Verdana"/>
                          <a:ea typeface="Verdana"/>
                          <a:cs typeface="Verdana" pitchFamily="34" charset="0"/>
                        </a:rPr>
                        <a:t>CWO4</a:t>
                      </a:r>
                    </a:p>
                    <a:p>
                      <a:pPr lvl="0" algn="ctr">
                        <a:buNone/>
                      </a:pPr>
                      <a:r>
                        <a:rPr lang="en-US" sz="1400" b="0" i="0" u="none" strike="noStrike" noProof="0">
                          <a:solidFill>
                            <a:schemeClr val="accent4">
                              <a:lumMod val="50000"/>
                            </a:schemeClr>
                          </a:solidFill>
                          <a:latin typeface="Verdana"/>
                        </a:rPr>
                        <a:t>Chief Warrant Officer 4</a:t>
                      </a:r>
                      <a:endParaRPr lang="en-US" sz="1400">
                        <a:solidFill>
                          <a:schemeClr val="accent4">
                            <a:lumMod val="50000"/>
                          </a:schemeClr>
                        </a:solidFill>
                      </a:endParaRPr>
                    </a:p>
                  </a:txBody>
                  <a:tcPr anchor="ctr">
                    <a:solidFill>
                      <a:schemeClr val="bg1">
                        <a:lumMod val="95000"/>
                      </a:schemeClr>
                    </a:solidFill>
                  </a:tcPr>
                </a:tc>
                <a:tc>
                  <a:txBody>
                    <a:bodyPr/>
                    <a:lstStyle/>
                    <a:p>
                      <a:pPr algn="ctr"/>
                      <a:r>
                        <a:rPr lang="en-US" sz="1400">
                          <a:solidFill>
                            <a:schemeClr val="accent4">
                              <a:lumMod val="50000"/>
                            </a:schemeClr>
                          </a:solidFill>
                          <a:latin typeface="Verdana"/>
                          <a:ea typeface="Verdana"/>
                          <a:cs typeface="Verdana" pitchFamily="34" charset="0"/>
                        </a:rPr>
                        <a:t>CW04</a:t>
                      </a:r>
                    </a:p>
                    <a:p>
                      <a:pPr lvl="0" algn="ctr">
                        <a:buNone/>
                      </a:pPr>
                      <a:r>
                        <a:rPr lang="en-US" sz="1400" b="0" i="0" u="none" strike="noStrike" noProof="0">
                          <a:solidFill>
                            <a:schemeClr val="accent4">
                              <a:lumMod val="50000"/>
                            </a:schemeClr>
                          </a:solidFill>
                          <a:latin typeface="Verdana"/>
                        </a:rPr>
                        <a:t>Chief Warrant Officer 4</a:t>
                      </a:r>
                      <a:endParaRPr lang="en-US" sz="1400">
                        <a:solidFill>
                          <a:schemeClr val="accent4">
                            <a:lumMod val="50000"/>
                          </a:schemeClr>
                        </a:solidFill>
                      </a:endParaRPr>
                    </a:p>
                  </a:txBody>
                  <a:tcPr anchor="ctr">
                    <a:solidFill>
                      <a:schemeClr val="bg1">
                        <a:lumMod val="95000"/>
                      </a:schemeClr>
                    </a:solidFill>
                  </a:tcPr>
                </a:tc>
                <a:extLst>
                  <a:ext uri="{0D108BD9-81ED-4DB2-BD59-A6C34878D82A}">
                    <a16:rowId xmlns:a16="http://schemas.microsoft.com/office/drawing/2014/main" val="10004"/>
                  </a:ext>
                </a:extLst>
              </a:tr>
              <a:tr h="685800">
                <a:tc>
                  <a:txBody>
                    <a:bodyPr/>
                    <a:lstStyle/>
                    <a:p>
                      <a:pPr algn="ctr"/>
                      <a:r>
                        <a:rPr lang="en-US">
                          <a:solidFill>
                            <a:schemeClr val="accent4">
                              <a:lumMod val="50000"/>
                            </a:schemeClr>
                          </a:solidFill>
                          <a:latin typeface="Verdana"/>
                          <a:ea typeface="Verdana"/>
                          <a:cs typeface="Verdana" pitchFamily="34" charset="0"/>
                        </a:rPr>
                        <a:t>W-5</a:t>
                      </a: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CW5</a:t>
                      </a:r>
                    </a:p>
                    <a:p>
                      <a:pPr lvl="0" algn="ctr">
                        <a:buNone/>
                      </a:pPr>
                      <a:r>
                        <a:rPr lang="en-US" sz="1400" b="0" i="0" u="none" strike="noStrike" noProof="0">
                          <a:solidFill>
                            <a:schemeClr val="accent4">
                              <a:lumMod val="50000"/>
                            </a:schemeClr>
                          </a:solidFill>
                          <a:latin typeface="Verdana"/>
                        </a:rPr>
                        <a:t>Chief Warrant Officer 5</a:t>
                      </a:r>
                      <a:endParaRPr lang="en-US" sz="1400">
                        <a:solidFill>
                          <a:schemeClr val="accent4">
                            <a:lumMod val="50000"/>
                          </a:schemeClr>
                        </a:solidFill>
                      </a:endParaRP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CWO5</a:t>
                      </a:r>
                    </a:p>
                    <a:p>
                      <a:pPr lvl="0" algn="ctr">
                        <a:buNone/>
                      </a:pPr>
                      <a:r>
                        <a:rPr lang="en-US" sz="1400" b="0" i="0" u="none" strike="noStrike" noProof="0">
                          <a:solidFill>
                            <a:schemeClr val="accent4">
                              <a:lumMod val="50000"/>
                            </a:schemeClr>
                          </a:solidFill>
                          <a:latin typeface="Verdana"/>
                        </a:rPr>
                        <a:t>Chief Warrant Officer 5</a:t>
                      </a:r>
                      <a:endParaRPr lang="en-US" sz="1400">
                        <a:solidFill>
                          <a:schemeClr val="accent4">
                            <a:lumMod val="50000"/>
                          </a:schemeClr>
                        </a:solidFill>
                      </a:endParaRPr>
                    </a:p>
                  </a:txBody>
                  <a:tcPr anchor="ctr">
                    <a:solidFill>
                      <a:schemeClr val="bg1">
                        <a:lumMod val="85000"/>
                      </a:schemeClr>
                    </a:solidFill>
                  </a:tcPr>
                </a:tc>
                <a:tc>
                  <a:txBody>
                    <a:bodyPr/>
                    <a:lstStyle/>
                    <a:p>
                      <a:pPr algn="ctr"/>
                      <a:r>
                        <a:rPr lang="en-US" sz="1400">
                          <a:solidFill>
                            <a:schemeClr val="accent4">
                              <a:lumMod val="50000"/>
                            </a:schemeClr>
                          </a:solidFill>
                          <a:latin typeface="Verdana"/>
                          <a:ea typeface="Verdana"/>
                          <a:cs typeface="Verdana" pitchFamily="34" charset="0"/>
                        </a:rPr>
                        <a:t>CW05</a:t>
                      </a:r>
                    </a:p>
                    <a:p>
                      <a:pPr lvl="0" algn="ctr">
                        <a:buNone/>
                      </a:pPr>
                      <a:r>
                        <a:rPr lang="en-US" sz="1400" b="0" i="0" u="none" strike="noStrike" noProof="0">
                          <a:solidFill>
                            <a:schemeClr val="accent4">
                              <a:lumMod val="50000"/>
                            </a:schemeClr>
                          </a:solidFill>
                          <a:latin typeface="Verdana"/>
                        </a:rPr>
                        <a:t>Chief Warrant Officer 5</a:t>
                      </a:r>
                      <a:endParaRPr lang="en-US" sz="1400">
                        <a:solidFill>
                          <a:schemeClr val="accent4">
                            <a:lumMod val="50000"/>
                          </a:schemeClr>
                        </a:solidFill>
                      </a:endParaRP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2085305" y="248485"/>
            <a:ext cx="6961131" cy="628731"/>
          </a:xfrm>
        </p:spPr>
        <p:txBody>
          <a:bodyPr>
            <a:noAutofit/>
          </a:bodyPr>
          <a:lstStyle/>
          <a:p>
            <a:pPr algn="ctr"/>
            <a:r>
              <a:rPr lang="en-US" sz="3600" b="0">
                <a:latin typeface="Calibri Light"/>
                <a:cs typeface="Calibri Light"/>
              </a:rPr>
              <a:t>Warrant Officer Rank Structure</a:t>
            </a:r>
            <a:endParaRPr lang="en-US" sz="3600" b="0">
              <a:solidFill>
                <a:schemeClr val="accent4">
                  <a:lumMod val="50000"/>
                </a:schemeClr>
              </a:solidFill>
              <a:latin typeface="Calibri Light" panose="020F0302020204030204" pitchFamily="34" charset="0"/>
              <a:cs typeface="Calibri Light" panose="020F0302020204030204" pitchFamily="34" charset="0"/>
            </a:endParaRPr>
          </a:p>
        </p:txBody>
      </p:sp>
      <p:sp>
        <p:nvSpPr>
          <p:cNvPr id="2" name="Footer Placeholder 1">
            <a:extLst>
              <a:ext uri="{FF2B5EF4-FFF2-40B4-BE49-F238E27FC236}">
                <a16:creationId xmlns:a16="http://schemas.microsoft.com/office/drawing/2014/main" id="{3E0DF475-12D7-47CA-8E42-A0E5F412CFFF}"/>
              </a:ext>
            </a:extLst>
          </p:cNvPr>
          <p:cNvSpPr>
            <a:spLocks noGrp="1"/>
          </p:cNvSpPr>
          <p:nvPr>
            <p:ph type="ftr" sz="quarter" idx="11"/>
          </p:nvPr>
        </p:nvSpPr>
        <p:spPr>
          <a:xfrm>
            <a:off x="4165600" y="6277394"/>
            <a:ext cx="3860800" cy="365125"/>
          </a:xfrm>
        </p:spPr>
        <p:txBody>
          <a:bodyPr/>
          <a:lstStyle/>
          <a:p>
            <a:r>
              <a:rPr lang="en-US"/>
              <a:t>SOLID, LLC - Military 101</a:t>
            </a:r>
          </a:p>
        </p:txBody>
      </p:sp>
      <p:sp>
        <p:nvSpPr>
          <p:cNvPr id="5" name="Slide Number Placeholder 4">
            <a:extLst>
              <a:ext uri="{FF2B5EF4-FFF2-40B4-BE49-F238E27FC236}">
                <a16:creationId xmlns:a16="http://schemas.microsoft.com/office/drawing/2014/main" id="{C9A0EC3A-87E1-4EE2-B66B-35FEE5F1C545}"/>
              </a:ext>
            </a:extLst>
          </p:cNvPr>
          <p:cNvSpPr>
            <a:spLocks noGrp="1"/>
          </p:cNvSpPr>
          <p:nvPr>
            <p:ph type="sldNum" sz="quarter" idx="12"/>
          </p:nvPr>
        </p:nvSpPr>
        <p:spPr/>
        <p:txBody>
          <a:bodyPr/>
          <a:lstStyle/>
          <a:p>
            <a:fld id="{9A3B2906-C4EE-47CD-B74B-A7AB062DB60F}" type="slidenum">
              <a:rPr lang="en-US" smtClean="0"/>
              <a:pPr/>
              <a:t>16</a:t>
            </a:fld>
            <a:endParaRPr lang="en-US"/>
          </a:p>
        </p:txBody>
      </p:sp>
    </p:spTree>
    <p:extLst>
      <p:ext uri="{BB962C8B-B14F-4D97-AF65-F5344CB8AC3E}">
        <p14:creationId xmlns:p14="http://schemas.microsoft.com/office/powerpoint/2010/main" val="132343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887556426"/>
              </p:ext>
            </p:extLst>
          </p:nvPr>
        </p:nvGraphicFramePr>
        <p:xfrm>
          <a:off x="1171074" y="730813"/>
          <a:ext cx="10077361" cy="5788156"/>
        </p:xfrm>
        <a:graphic>
          <a:graphicData uri="http://schemas.openxmlformats.org/drawingml/2006/table">
            <a:tbl>
              <a:tblPr firstRow="1" bandRow="1">
                <a:tableStyleId>{21E4AEA4-8DFA-4A89-87EB-49C32662AFE0}</a:tableStyleId>
              </a:tblPr>
              <a:tblGrid>
                <a:gridCol w="1315453">
                  <a:extLst>
                    <a:ext uri="{9D8B030D-6E8A-4147-A177-3AD203B41FA5}">
                      <a16:colId xmlns:a16="http://schemas.microsoft.com/office/drawing/2014/main" val="20000"/>
                    </a:ext>
                  </a:extLst>
                </a:gridCol>
                <a:gridCol w="1892968">
                  <a:extLst>
                    <a:ext uri="{9D8B030D-6E8A-4147-A177-3AD203B41FA5}">
                      <a16:colId xmlns:a16="http://schemas.microsoft.com/office/drawing/2014/main" val="1394367433"/>
                    </a:ext>
                  </a:extLst>
                </a:gridCol>
                <a:gridCol w="297509">
                  <a:extLst>
                    <a:ext uri="{9D8B030D-6E8A-4147-A177-3AD203B41FA5}">
                      <a16:colId xmlns:a16="http://schemas.microsoft.com/office/drawing/2014/main" val="1202817311"/>
                    </a:ext>
                  </a:extLst>
                </a:gridCol>
                <a:gridCol w="1884217">
                  <a:extLst>
                    <a:ext uri="{9D8B030D-6E8A-4147-A177-3AD203B41FA5}">
                      <a16:colId xmlns:a16="http://schemas.microsoft.com/office/drawing/2014/main" val="20002"/>
                    </a:ext>
                  </a:extLst>
                </a:gridCol>
                <a:gridCol w="306260">
                  <a:extLst>
                    <a:ext uri="{9D8B030D-6E8A-4147-A177-3AD203B41FA5}">
                      <a16:colId xmlns:a16="http://schemas.microsoft.com/office/drawing/2014/main" val="1391925263"/>
                    </a:ext>
                  </a:extLst>
                </a:gridCol>
                <a:gridCol w="1955677">
                  <a:extLst>
                    <a:ext uri="{9D8B030D-6E8A-4147-A177-3AD203B41FA5}">
                      <a16:colId xmlns:a16="http://schemas.microsoft.com/office/drawing/2014/main" val="20003"/>
                    </a:ext>
                  </a:extLst>
                </a:gridCol>
                <a:gridCol w="234800">
                  <a:extLst>
                    <a:ext uri="{9D8B030D-6E8A-4147-A177-3AD203B41FA5}">
                      <a16:colId xmlns:a16="http://schemas.microsoft.com/office/drawing/2014/main" val="2960117327"/>
                    </a:ext>
                  </a:extLst>
                </a:gridCol>
                <a:gridCol w="2190477">
                  <a:extLst>
                    <a:ext uri="{9D8B030D-6E8A-4147-A177-3AD203B41FA5}">
                      <a16:colId xmlns:a16="http://schemas.microsoft.com/office/drawing/2014/main" val="1772267416"/>
                    </a:ext>
                  </a:extLst>
                </a:gridCol>
              </a:tblGrid>
              <a:tr h="407848">
                <a:tc>
                  <a:txBody>
                    <a:bodyPr/>
                    <a:lstStyle/>
                    <a:p>
                      <a:pPr algn="ctr"/>
                      <a:r>
                        <a:rPr lang="en-US" sz="2000" b="0">
                          <a:latin typeface="Calibri Light" panose="020F0302020204030204" pitchFamily="34" charset="0"/>
                          <a:cs typeface="Calibri Light" panose="020F0302020204030204" pitchFamily="34" charset="0"/>
                        </a:rPr>
                        <a:t>Pay Grade</a:t>
                      </a:r>
                    </a:p>
                  </a:txBody>
                  <a:tcPr marL="89813" marR="89813" marT="44906" marB="44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000" b="0">
                          <a:latin typeface="Calibri Light" panose="020F0302020204030204" pitchFamily="34" charset="0"/>
                          <a:cs typeface="Calibri Light" panose="020F0302020204030204" pitchFamily="34" charset="0"/>
                        </a:rPr>
                        <a:t>ARMY</a:t>
                      </a:r>
                    </a:p>
                  </a:txBody>
                  <a:tcPr marL="89813" marR="89813" marT="44906" marB="44906">
                    <a:lnL w="12700" cap="flat" cmpd="sng" algn="ctr">
                      <a:solidFill>
                        <a:schemeClr val="tx1"/>
                      </a:solidFill>
                      <a:prstDash val="solid"/>
                      <a:round/>
                      <a:headEnd type="none" w="med" len="med"/>
                      <a:tailEnd type="none" w="med" len="med"/>
                    </a:lnL>
                  </a:tcPr>
                </a:tc>
                <a:tc hMerge="1">
                  <a:txBody>
                    <a:bodyPr/>
                    <a:lstStyle/>
                    <a:p>
                      <a:pPr algn="ctr"/>
                      <a:endParaRPr lang="en-US" sz="2000" b="0">
                        <a:latin typeface="Calibri Light" panose="020F0302020204030204" pitchFamily="34" charset="0"/>
                        <a:cs typeface="Calibri Light" panose="020F0302020204030204" pitchFamily="34" charset="0"/>
                      </a:endParaRPr>
                    </a:p>
                  </a:txBody>
                  <a:tcPr marL="89813" marR="89813" marT="44906" marB="44906"/>
                </a:tc>
                <a:tc gridSpan="2">
                  <a:txBody>
                    <a:bodyPr/>
                    <a:lstStyle/>
                    <a:p>
                      <a:pPr algn="ctr"/>
                      <a:r>
                        <a:rPr lang="en-US" sz="2000" b="0">
                          <a:latin typeface="Calibri Light" panose="020F0302020204030204" pitchFamily="34" charset="0"/>
                          <a:cs typeface="Calibri Light" panose="020F0302020204030204" pitchFamily="34" charset="0"/>
                        </a:rPr>
                        <a:t>MARINES</a:t>
                      </a:r>
                    </a:p>
                  </a:txBody>
                  <a:tcPr marL="89813" marR="89813" marT="44906" marB="44906"/>
                </a:tc>
                <a:tc hMerge="1">
                  <a:txBody>
                    <a:bodyPr/>
                    <a:lstStyle/>
                    <a:p>
                      <a:pPr algn="ctr"/>
                      <a:endParaRPr lang="en-US" sz="2000" b="0">
                        <a:latin typeface="Calibri Light" panose="020F0302020204030204" pitchFamily="34" charset="0"/>
                        <a:cs typeface="Calibri Light" panose="020F0302020204030204" pitchFamily="34" charset="0"/>
                      </a:endParaRPr>
                    </a:p>
                  </a:txBody>
                  <a:tcPr marL="89813" marR="89813" marT="44906" marB="44906"/>
                </a:tc>
                <a:tc gridSpan="2">
                  <a:txBody>
                    <a:bodyPr/>
                    <a:lstStyle/>
                    <a:p>
                      <a:pPr algn="ctr"/>
                      <a:r>
                        <a:rPr lang="en-US" sz="2000" b="0">
                          <a:latin typeface="Calibri Light" panose="020F0302020204030204" pitchFamily="34" charset="0"/>
                          <a:cs typeface="Calibri Light" panose="020F0302020204030204" pitchFamily="34" charset="0"/>
                        </a:rPr>
                        <a:t>AIR FORCE</a:t>
                      </a:r>
                    </a:p>
                  </a:txBody>
                  <a:tcPr marL="89813" marR="89813" marT="44906" marB="44906"/>
                </a:tc>
                <a:tc hMerge="1">
                  <a:txBody>
                    <a:bodyPr/>
                    <a:lstStyle/>
                    <a:p>
                      <a:pPr algn="ctr"/>
                      <a:endParaRPr lang="en-US" sz="2000" b="0">
                        <a:latin typeface="Calibri Light" panose="020F0302020204030204" pitchFamily="34" charset="0"/>
                        <a:cs typeface="Calibri Light" panose="020F0302020204030204" pitchFamily="34" charset="0"/>
                      </a:endParaRPr>
                    </a:p>
                  </a:txBody>
                  <a:tcPr marL="89813" marR="89813" marT="44906" marB="44906"/>
                </a:tc>
                <a:tc>
                  <a:txBody>
                    <a:bodyPr/>
                    <a:lstStyle/>
                    <a:p>
                      <a:pPr algn="ctr"/>
                      <a:r>
                        <a:rPr lang="en-US" sz="2000" b="0">
                          <a:latin typeface="Calibri Light" panose="020F0302020204030204" pitchFamily="34" charset="0"/>
                          <a:cs typeface="Calibri Light" panose="020F0302020204030204" pitchFamily="34" charset="0"/>
                        </a:rPr>
                        <a:t>NAVY/CG</a:t>
                      </a:r>
                    </a:p>
                  </a:txBody>
                  <a:tcPr marL="89813" marR="89813" marT="44906" marB="44906"/>
                </a:tc>
                <a:extLst>
                  <a:ext uri="{0D108BD9-81ED-4DB2-BD59-A6C34878D82A}">
                    <a16:rowId xmlns:a16="http://schemas.microsoft.com/office/drawing/2014/main" val="10000"/>
                  </a:ext>
                </a:extLst>
              </a:tr>
              <a:tr h="117458">
                <a:tc gridSpan="8">
                  <a:txBody>
                    <a:bodyPr/>
                    <a:lstStyle/>
                    <a:p>
                      <a:pPr algn="ctr"/>
                      <a:r>
                        <a:rPr lang="en-US" sz="1800" b="1">
                          <a:solidFill>
                            <a:schemeClr val="accent4">
                              <a:lumMod val="50000"/>
                            </a:schemeClr>
                          </a:solidFill>
                          <a:latin typeface="Calibri Light" panose="020F0302020204030204" pitchFamily="34" charset="0"/>
                          <a:ea typeface="Verdana"/>
                          <a:cs typeface="Calibri Light" panose="020F0302020204030204" pitchFamily="34" charset="0"/>
                        </a:rPr>
                        <a:t>Company Grade</a:t>
                      </a:r>
                    </a:p>
                  </a:txBody>
                  <a:tcPr marL="89813" marR="89813" marT="44906" marB="44906"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sz="1800">
                        <a:latin typeface="Verdana" pitchFamily="34" charset="0"/>
                        <a:ea typeface="Verdana" pitchFamily="34" charset="0"/>
                        <a:cs typeface="Verdana" pitchFamily="34" charset="0"/>
                      </a:endParaRPr>
                    </a:p>
                  </a:txBody>
                  <a:tcPr marL="89813" marR="89813" marT="44906" marB="44906" anchor="ctr"/>
                </a:tc>
                <a:tc hMerge="1">
                  <a:txBody>
                    <a:bodyPr/>
                    <a:lstStyle/>
                    <a:p>
                      <a:endParaRPr lang="en-US"/>
                    </a:p>
                  </a:txBody>
                  <a:tcPr/>
                </a:tc>
                <a:tc hMerge="1">
                  <a:txBody>
                    <a:bodyPr/>
                    <a:lstStyle/>
                    <a:p>
                      <a:pPr algn="ctr"/>
                      <a:endParaRPr lang="en-US" sz="1800">
                        <a:latin typeface="Verdana" pitchFamily="34" charset="0"/>
                        <a:ea typeface="Verdana" pitchFamily="34" charset="0"/>
                        <a:cs typeface="Verdana" pitchFamily="34" charset="0"/>
                      </a:endParaRPr>
                    </a:p>
                  </a:txBody>
                  <a:tcPr marL="89813" marR="89813" marT="44906" marB="44906"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5174917"/>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0-01/01E</a:t>
                      </a:r>
                    </a:p>
                  </a:txBody>
                  <a:tcPr marL="89813" marR="89813" marT="44906" marB="44906"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Second Lieutenant </a:t>
                      </a:r>
                      <a:endParaRPr lang="en-US"/>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Second Lieutenant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Second Lieutenant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Second Lieutenant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Second Lieutenant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Ensign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Ensign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marL="89813" marR="89813" marT="44906" marB="44906" anchor="ctr"/>
                </a:tc>
                <a:extLst>
                  <a:ext uri="{0D108BD9-81ED-4DB2-BD59-A6C34878D82A}">
                    <a16:rowId xmlns:a16="http://schemas.microsoft.com/office/drawing/2014/main" val="10001"/>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0-02/02E</a:t>
                      </a:r>
                    </a:p>
                  </a:txBody>
                  <a:tcPr marL="89813" marR="89813" marT="44906" marB="44906"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First Lieutenant</a:t>
                      </a:r>
                      <a:endParaRPr lang="en-US"/>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First Lieutenant</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First Lieutenant</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First Lieutenant</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First Lieutenant</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(Jr Grade)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(Jr Grade) </a:t>
                      </a:r>
                    </a:p>
                  </a:txBody>
                  <a:tcPr marL="89813" marR="89813" marT="44906" marB="44906" anchor="ctr"/>
                </a:tc>
                <a:extLst>
                  <a:ext uri="{0D108BD9-81ED-4DB2-BD59-A6C34878D82A}">
                    <a16:rowId xmlns:a16="http://schemas.microsoft.com/office/drawing/2014/main" val="10002"/>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0-03/03E</a:t>
                      </a:r>
                    </a:p>
                  </a:txBody>
                  <a:tcPr marL="89813" marR="89813" marT="44906" marB="44906"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endParaRPr lang="en-US"/>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txBody>
                  <a:tcPr marL="89813" marR="89813" marT="44906" marB="44906" anchor="ctr"/>
                </a:tc>
                <a:extLst>
                  <a:ext uri="{0D108BD9-81ED-4DB2-BD59-A6C34878D82A}">
                    <a16:rowId xmlns:a16="http://schemas.microsoft.com/office/drawing/2014/main" val="10003"/>
                  </a:ext>
                </a:extLst>
              </a:tr>
              <a:tr h="0">
                <a:tc gridSpan="8">
                  <a:txBody>
                    <a:bodyPr/>
                    <a:lstStyle/>
                    <a:p>
                      <a:pPr algn="ctr"/>
                      <a:r>
                        <a:rPr lang="en-US" sz="1800" b="1">
                          <a:solidFill>
                            <a:schemeClr val="accent4">
                              <a:lumMod val="50000"/>
                            </a:schemeClr>
                          </a:solidFill>
                          <a:latin typeface="Calibri Light" panose="020F0302020204030204" pitchFamily="34" charset="0"/>
                          <a:ea typeface="Verdana"/>
                          <a:cs typeface="Calibri Light" panose="020F0302020204030204" pitchFamily="34" charset="0"/>
                        </a:rPr>
                        <a:t>Field Grade</a:t>
                      </a:r>
                    </a:p>
                  </a:txBody>
                  <a:tcPr marL="89813" marR="89813" marT="44906" marB="44906" anchor="ctr">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sz="1800">
                        <a:latin typeface="Verdana" pitchFamily="34" charset="0"/>
                        <a:ea typeface="Verdana" pitchFamily="34" charset="0"/>
                        <a:cs typeface="Verdana" pitchFamily="34" charset="0"/>
                      </a:endParaRPr>
                    </a:p>
                  </a:txBody>
                  <a:tcPr marL="89813" marR="89813" marT="44906" marB="44906" anchor="ctr"/>
                </a:tc>
                <a:tc hMerge="1">
                  <a:txBody>
                    <a:bodyPr/>
                    <a:lstStyle/>
                    <a:p>
                      <a:endParaRPr lang="en-US"/>
                    </a:p>
                  </a:txBody>
                  <a:tcPr/>
                </a:tc>
                <a:tc hMerge="1">
                  <a:txBody>
                    <a:bodyPr/>
                    <a:lstStyle/>
                    <a:p>
                      <a:pPr algn="ctr"/>
                      <a:endParaRPr lang="en-US" sz="1800">
                        <a:latin typeface="Verdana" pitchFamily="34" charset="0"/>
                        <a:ea typeface="Verdana" pitchFamily="34" charset="0"/>
                        <a:cs typeface="Verdana" pitchFamily="34" charset="0"/>
                      </a:endParaRPr>
                    </a:p>
                  </a:txBody>
                  <a:tcPr marL="89813" marR="89813" marT="44906" marB="44906"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9773958"/>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0-04</a:t>
                      </a:r>
                    </a:p>
                  </a:txBody>
                  <a:tcPr marL="89813" marR="89813" marT="44906" marB="44906"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a:t>
                      </a:r>
                      <a:endParaRPr lang="en-US"/>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Commander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Commander </a:t>
                      </a:r>
                    </a:p>
                  </a:txBody>
                  <a:tcPr marL="89813" marR="89813" marT="44906" marB="44906" anchor="ctr"/>
                </a:tc>
                <a:extLst>
                  <a:ext uri="{0D108BD9-81ED-4DB2-BD59-A6C34878D82A}">
                    <a16:rowId xmlns:a16="http://schemas.microsoft.com/office/drawing/2014/main" val="10004"/>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0-05</a:t>
                      </a:r>
                    </a:p>
                  </a:txBody>
                  <a:tcPr marL="89813" marR="89813" marT="44906" marB="44906"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Colonel</a:t>
                      </a:r>
                      <a:endParaRPr lang="en-US"/>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Colonel</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Colonel</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Colonel</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Colonel</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Commander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Commander </a:t>
                      </a:r>
                    </a:p>
                  </a:txBody>
                  <a:tcPr marL="89813" marR="89813" marT="44906" marB="44906" anchor="ctr"/>
                </a:tc>
                <a:extLst>
                  <a:ext uri="{0D108BD9-81ED-4DB2-BD59-A6C34878D82A}">
                    <a16:rowId xmlns:a16="http://schemas.microsoft.com/office/drawing/2014/main" val="10005"/>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0-06</a:t>
                      </a:r>
                    </a:p>
                  </a:txBody>
                  <a:tcPr marL="89813" marR="89813" marT="44906" marB="44906"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Colonel</a:t>
                      </a:r>
                      <a:endParaRPr lang="en-US"/>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Colonel</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Colonel</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Colonel</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Colonel</a:t>
                      </a:r>
                    </a:p>
                  </a:txBody>
                  <a:tcPr marL="89813" marR="89813" marT="44906" marB="44906"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endParaRPr lang="en-US"/>
                    </a:p>
                  </a:txBody>
                  <a:tcPr marL="89813" marR="89813" marT="44906" marB="44906"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Captain </a:t>
                      </a:r>
                    </a:p>
                  </a:txBody>
                  <a:tcPr marL="89813" marR="89813" marT="44906" marB="44906" anchor="ctr"/>
                </a:tc>
                <a:extLst>
                  <a:ext uri="{0D108BD9-81ED-4DB2-BD59-A6C34878D82A}">
                    <a16:rowId xmlns:a16="http://schemas.microsoft.com/office/drawing/2014/main" val="10006"/>
                  </a:ext>
                </a:extLst>
              </a:tr>
              <a:tr h="0">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4">
                              <a:lumMod val="50000"/>
                            </a:schemeClr>
                          </a:solidFill>
                          <a:latin typeface="Calibri Light" panose="020F0302020204030204" pitchFamily="34" charset="0"/>
                          <a:ea typeface="Verdana"/>
                          <a:cs typeface="Calibri Light" panose="020F0302020204030204" pitchFamily="34" charset="0"/>
                        </a:rPr>
                        <a:t>General/Flag Officer</a:t>
                      </a:r>
                    </a:p>
                  </a:txBody>
                  <a:tcPr marL="89813" marR="89813" marT="44906" marB="44906" anchor="ctr">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sz="1600">
                        <a:solidFill>
                          <a:schemeClr val="accent4">
                            <a:lumMod val="50000"/>
                          </a:schemeClr>
                        </a:solidFill>
                        <a:latin typeface="Calibri Light" panose="020F0302020204030204" pitchFamily="34" charset="0"/>
                        <a:ea typeface="Verdana"/>
                        <a:cs typeface="Calibri Light" panose="020F0302020204030204" pitchFamily="34" charset="0"/>
                      </a:endParaRPr>
                    </a:p>
                  </a:txBody>
                  <a:tcPr marL="89813" marR="89813" marT="44906" marB="44906" anchor="ctr"/>
                </a:tc>
                <a:tc hMerge="1">
                  <a:txBody>
                    <a:bodyPr/>
                    <a:lstStyle/>
                    <a:p>
                      <a:endParaRPr lang="en-US"/>
                    </a:p>
                  </a:txBody>
                  <a:tcPr/>
                </a:tc>
                <a:tc hMerge="1">
                  <a:txBody>
                    <a:bodyPr/>
                    <a:lstStyle/>
                    <a:p>
                      <a:pPr algn="ctr"/>
                      <a:endParaRPr lang="en-US" sz="1600">
                        <a:solidFill>
                          <a:schemeClr val="accent4">
                            <a:lumMod val="50000"/>
                          </a:schemeClr>
                        </a:solidFill>
                        <a:latin typeface="Calibri Light" panose="020F0302020204030204" pitchFamily="34" charset="0"/>
                        <a:ea typeface="Verdana"/>
                        <a:cs typeface="Calibri Light" panose="020F0302020204030204" pitchFamily="34" charset="0"/>
                      </a:endParaRPr>
                    </a:p>
                  </a:txBody>
                  <a:tcPr marL="89813" marR="89813" marT="44906" marB="44906"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6668941"/>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0-7</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One Star</a:t>
                      </a:r>
                    </a:p>
                  </a:txBody>
                  <a:tcPr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Brigadier General</a:t>
                      </a:r>
                      <a:endParaRPr lang="en-US"/>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Brigadier 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Brigadier 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Brigadier 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Brigadier 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Rear Admiral (Lower Half)</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Rear Admiral (Lower Half)</a:t>
                      </a:r>
                    </a:p>
                  </a:txBody>
                  <a:tcPr anchor="ctr"/>
                </a:tc>
                <a:extLst>
                  <a:ext uri="{0D108BD9-81ED-4DB2-BD59-A6C34878D82A}">
                    <a16:rowId xmlns:a16="http://schemas.microsoft.com/office/drawing/2014/main" val="844006948"/>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0-8</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Two Star</a:t>
                      </a:r>
                    </a:p>
                  </a:txBody>
                  <a:tcPr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 General</a:t>
                      </a:r>
                      <a:endParaRPr lang="en-US"/>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 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 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 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Major 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Rear Admiral (Upper Half)</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Rear Admiral </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p>
                      <a:pPr lvl="0" algn="ctr">
                        <a:buNone/>
                      </a:pP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(Upper Half)</a:t>
                      </a:r>
                    </a:p>
                  </a:txBody>
                  <a:tcPr anchor="ctr"/>
                </a:tc>
                <a:extLst>
                  <a:ext uri="{0D108BD9-81ED-4DB2-BD59-A6C34878D82A}">
                    <a16:rowId xmlns:a16="http://schemas.microsoft.com/office/drawing/2014/main" val="3516917877"/>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0-9</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Three</a:t>
                      </a:r>
                      <a:r>
                        <a:rPr lang="en-US" sz="1600" baseline="0">
                          <a:solidFill>
                            <a:schemeClr val="accent4">
                              <a:lumMod val="50000"/>
                            </a:schemeClr>
                          </a:solidFill>
                          <a:latin typeface="Calibri Light" panose="020F0302020204030204" pitchFamily="34" charset="0"/>
                          <a:ea typeface="Verdana"/>
                          <a:cs typeface="Calibri Light" panose="020F0302020204030204" pitchFamily="34" charset="0"/>
                        </a:rPr>
                        <a:t> Star</a:t>
                      </a:r>
                      <a:endParaRPr lang="en-US" sz="1600">
                        <a:solidFill>
                          <a:schemeClr val="accent4">
                            <a:lumMod val="50000"/>
                          </a:schemeClr>
                        </a:solidFill>
                        <a:latin typeface="Calibri Light" panose="020F0302020204030204" pitchFamily="34" charset="0"/>
                        <a:ea typeface="Verdana"/>
                        <a:cs typeface="Calibri Light" panose="020F0302020204030204" pitchFamily="34" charset="0"/>
                      </a:endParaRPr>
                    </a:p>
                  </a:txBody>
                  <a:tcPr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General</a:t>
                      </a:r>
                      <a:endParaRPr lang="en-US"/>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Lieutenant 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Vice Admiral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Vice Admiral</a:t>
                      </a:r>
                    </a:p>
                  </a:txBody>
                  <a:tcPr anchor="ctr"/>
                </a:tc>
                <a:extLst>
                  <a:ext uri="{0D108BD9-81ED-4DB2-BD59-A6C34878D82A}">
                    <a16:rowId xmlns:a16="http://schemas.microsoft.com/office/drawing/2014/main" val="1313251473"/>
                  </a:ext>
                </a:extLst>
              </a:tr>
              <a:tr h="0">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0-10</a:t>
                      </a:r>
                      <a:endParaRPr lang="en-US" sz="1600">
                        <a:solidFill>
                          <a:schemeClr val="accent4">
                            <a:lumMod val="50000"/>
                          </a:schemeClr>
                        </a:solidFill>
                        <a:latin typeface="Calibri Light" panose="020F0302020204030204" pitchFamily="34" charset="0"/>
                        <a:ea typeface="Verdana" pitchFamily="34" charset="0"/>
                        <a:cs typeface="Calibri Light" panose="020F0302020204030204" pitchFamily="34" charset="0"/>
                      </a:endParaRPr>
                    </a:p>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Four</a:t>
                      </a:r>
                      <a:r>
                        <a:rPr lang="en-US" sz="1600" baseline="0">
                          <a:solidFill>
                            <a:schemeClr val="accent4">
                              <a:lumMod val="50000"/>
                            </a:schemeClr>
                          </a:solidFill>
                          <a:latin typeface="Calibri Light" panose="020F0302020204030204" pitchFamily="34" charset="0"/>
                          <a:ea typeface="Verdana"/>
                          <a:cs typeface="Calibri Light" panose="020F0302020204030204" pitchFamily="34" charset="0"/>
                        </a:rPr>
                        <a:t> Star</a:t>
                      </a:r>
                      <a:endParaRPr lang="en-US" sz="1600">
                        <a:solidFill>
                          <a:schemeClr val="accent4">
                            <a:lumMod val="50000"/>
                          </a:schemeClr>
                        </a:solidFill>
                        <a:latin typeface="Calibri Light" panose="020F0302020204030204" pitchFamily="34" charset="0"/>
                        <a:ea typeface="Verdana"/>
                        <a:cs typeface="Calibri Light" panose="020F0302020204030204" pitchFamily="34" charset="0"/>
                      </a:endParaRPr>
                    </a:p>
                  </a:txBody>
                  <a:tcPr anchor="ctr"/>
                </a:tc>
                <a:tc>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General</a:t>
                      </a:r>
                      <a:endParaRPr lang="en-US"/>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General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General</a:t>
                      </a:r>
                    </a:p>
                  </a:txBody>
                  <a:tcPr anchor="ctr"/>
                </a:tc>
                <a:tc gridSpan="2">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Admiral</a:t>
                      </a:r>
                      <a:endParaRPr lang="en-US"/>
                    </a:p>
                  </a:txBody>
                  <a:tcPr anchor="ctr"/>
                </a:tc>
                <a:tc hMerge="1">
                  <a:txBody>
                    <a:bodyPr/>
                    <a:lstStyle/>
                    <a:p>
                      <a:pPr algn="ctr"/>
                      <a:r>
                        <a:rPr lang="en-US" sz="1600">
                          <a:solidFill>
                            <a:schemeClr val="accent4">
                              <a:lumMod val="50000"/>
                            </a:schemeClr>
                          </a:solidFill>
                          <a:latin typeface="Calibri Light" panose="020F0302020204030204" pitchFamily="34" charset="0"/>
                          <a:ea typeface="Verdana"/>
                          <a:cs typeface="Calibri Light" panose="020F0302020204030204" pitchFamily="34" charset="0"/>
                        </a:rPr>
                        <a:t>Admiral</a:t>
                      </a:r>
                    </a:p>
                  </a:txBody>
                  <a:tcPr anchor="ctr"/>
                </a:tc>
                <a:extLst>
                  <a:ext uri="{0D108BD9-81ED-4DB2-BD59-A6C34878D82A}">
                    <a16:rowId xmlns:a16="http://schemas.microsoft.com/office/drawing/2014/main" val="3254565362"/>
                  </a:ext>
                </a:extLst>
              </a:tr>
            </a:tbl>
          </a:graphicData>
        </a:graphic>
      </p:graphicFrame>
      <p:sp>
        <p:nvSpPr>
          <p:cNvPr id="3" name="Title 2"/>
          <p:cNvSpPr>
            <a:spLocks noGrp="1"/>
          </p:cNvSpPr>
          <p:nvPr>
            <p:ph type="title"/>
          </p:nvPr>
        </p:nvSpPr>
        <p:spPr>
          <a:xfrm>
            <a:off x="3539958" y="-232469"/>
            <a:ext cx="5197642" cy="1143000"/>
          </a:xfrm>
        </p:spPr>
        <p:txBody>
          <a:bodyPr>
            <a:normAutofit/>
          </a:bodyPr>
          <a:lstStyle/>
          <a:p>
            <a:pPr algn="ctr"/>
            <a:r>
              <a:rPr lang="en-US" sz="3600" b="0">
                <a:latin typeface="Calibri Light"/>
                <a:cs typeface="Calibri Light"/>
              </a:rPr>
              <a:t>Officer Rank Structure</a:t>
            </a:r>
            <a:endParaRPr lang="en-US" sz="3600" b="0">
              <a:latin typeface="Calibri Light" panose="020F0302020204030204" pitchFamily="34" charset="0"/>
              <a:cs typeface="Calibri Light" panose="020F0302020204030204" pitchFamily="34" charset="0"/>
            </a:endParaRPr>
          </a:p>
        </p:txBody>
      </p:sp>
      <p:sp>
        <p:nvSpPr>
          <p:cNvPr id="2" name="Footer Placeholder 1">
            <a:extLst>
              <a:ext uri="{FF2B5EF4-FFF2-40B4-BE49-F238E27FC236}">
                <a16:creationId xmlns:a16="http://schemas.microsoft.com/office/drawing/2014/main" id="{2D2ABB76-2EC9-4B8F-830A-A15D6059BAFD}"/>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FE417E25-A20B-489A-87B7-E1EA42E515DD}"/>
              </a:ext>
            </a:extLst>
          </p:cNvPr>
          <p:cNvSpPr>
            <a:spLocks noGrp="1"/>
          </p:cNvSpPr>
          <p:nvPr>
            <p:ph type="sldNum" sz="quarter" idx="12"/>
          </p:nvPr>
        </p:nvSpPr>
        <p:spPr/>
        <p:txBody>
          <a:bodyPr/>
          <a:lstStyle/>
          <a:p>
            <a:fld id="{9A3B2906-C4EE-47CD-B74B-A7AB062DB60F}" type="slidenum">
              <a:rPr lang="en-US" smtClean="0"/>
              <a:pPr/>
              <a:t>17</a:t>
            </a:fld>
            <a:endParaRPr lang="en-US"/>
          </a:p>
        </p:txBody>
      </p:sp>
    </p:spTree>
    <p:extLst>
      <p:ext uri="{BB962C8B-B14F-4D97-AF65-F5344CB8AC3E}">
        <p14:creationId xmlns:p14="http://schemas.microsoft.com/office/powerpoint/2010/main" val="355588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ED6E39-4634-4EB6-81CC-2C8D834E89C6}"/>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89BF6EA9-ED84-4A8A-902B-696233531CEE}"/>
              </a:ext>
            </a:extLst>
          </p:cNvPr>
          <p:cNvSpPr>
            <a:spLocks noGrp="1"/>
          </p:cNvSpPr>
          <p:nvPr>
            <p:ph type="sldNum" sz="quarter" idx="12"/>
          </p:nvPr>
        </p:nvSpPr>
        <p:spPr/>
        <p:txBody>
          <a:bodyPr/>
          <a:lstStyle/>
          <a:p>
            <a:fld id="{9A3B2906-C4EE-47CD-B74B-A7AB062DB60F}" type="slidenum">
              <a:rPr lang="en-US" smtClean="0"/>
              <a:pPr/>
              <a:t>18</a:t>
            </a:fld>
            <a:endParaRPr lang="en-US"/>
          </a:p>
        </p:txBody>
      </p:sp>
      <p:pic>
        <p:nvPicPr>
          <p:cNvPr id="3076" name="Picture 4" descr="How The Military Has Shaped The Way Restaurant Kitchens Operate ...">
            <a:extLst>
              <a:ext uri="{FF2B5EF4-FFF2-40B4-BE49-F238E27FC236}">
                <a16:creationId xmlns:a16="http://schemas.microsoft.com/office/drawing/2014/main" id="{13D1EEEC-13EE-421A-BB65-FD2B44E96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33"/>
          <a:stretch/>
        </p:blipFill>
        <p:spPr bwMode="auto">
          <a:xfrm>
            <a:off x="50799" y="318268"/>
            <a:ext cx="9313333" cy="5902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6ACD0755-27F6-4AAD-AC1D-7649B775A771}"/>
              </a:ext>
            </a:extLst>
          </p:cNvPr>
          <p:cNvSpPr/>
          <p:nvPr/>
        </p:nvSpPr>
        <p:spPr>
          <a:xfrm>
            <a:off x="1" y="4891060"/>
            <a:ext cx="10347158" cy="1513208"/>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2BCAB-3E6C-4E4E-842D-C528A703757A}"/>
              </a:ext>
            </a:extLst>
          </p:cNvPr>
          <p:cNvSpPr>
            <a:spLocks noGrp="1"/>
          </p:cNvSpPr>
          <p:nvPr>
            <p:ph type="title"/>
          </p:nvPr>
        </p:nvSpPr>
        <p:spPr>
          <a:xfrm>
            <a:off x="475473" y="5116132"/>
            <a:ext cx="10363200" cy="1362075"/>
          </a:xfrm>
        </p:spPr>
        <p:txBody>
          <a:bodyPr>
            <a:normAutofit/>
          </a:bodyPr>
          <a:lstStyle/>
          <a:p>
            <a:r>
              <a:rPr lang="en-US" b="0">
                <a:solidFill>
                  <a:schemeClr val="bg1"/>
                </a:solidFill>
                <a:latin typeface="Calibri Light" panose="020F0302020204030204" pitchFamily="34" charset="0"/>
                <a:cs typeface="Calibri Light" panose="020F0302020204030204" pitchFamily="34" charset="0"/>
              </a:rPr>
              <a:t>What types of experience do service members ATTAIN?</a:t>
            </a:r>
            <a:endParaRPr lang="en-US">
              <a:solidFill>
                <a:schemeClr val="bg1"/>
              </a:solidFill>
            </a:endParaRPr>
          </a:p>
        </p:txBody>
      </p:sp>
      <p:sp>
        <p:nvSpPr>
          <p:cNvPr id="6" name="Text Placeholder 5">
            <a:extLst>
              <a:ext uri="{FF2B5EF4-FFF2-40B4-BE49-F238E27FC236}">
                <a16:creationId xmlns:a16="http://schemas.microsoft.com/office/drawing/2014/main" id="{D96AD9F9-56B8-44A3-83AC-1A479D5B8B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106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C7C0C4-450B-4C92-ACE0-C385B1AD5721}"/>
              </a:ext>
            </a:extLst>
          </p:cNvPr>
          <p:cNvSpPr/>
          <p:nvPr/>
        </p:nvSpPr>
        <p:spPr>
          <a:xfrm>
            <a:off x="-1" y="1058208"/>
            <a:ext cx="12192000" cy="4904728"/>
          </a:xfrm>
          <a:prstGeom prst="rect">
            <a:avLst/>
          </a:prstGeom>
          <a:solidFill>
            <a:schemeClr val="accent3">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A122FCD-5F06-46EB-9FCB-979FC8D2FB4E}"/>
              </a:ext>
            </a:extLst>
          </p:cNvPr>
          <p:cNvSpPr>
            <a:spLocks noGrp="1"/>
          </p:cNvSpPr>
          <p:nvPr>
            <p:ph type="title"/>
          </p:nvPr>
        </p:nvSpPr>
        <p:spPr>
          <a:xfrm>
            <a:off x="3839149" y="309429"/>
            <a:ext cx="4513699" cy="501846"/>
          </a:xfrm>
        </p:spPr>
        <p:txBody>
          <a:bodyPr>
            <a:noAutofit/>
          </a:bodyPr>
          <a:lstStyle/>
          <a:p>
            <a:r>
              <a:rPr lang="en-US" sz="4000" b="0">
                <a:latin typeface="Calibri Light" panose="020F0302020204030204" pitchFamily="34" charset="0"/>
                <a:cs typeface="Calibri Light" panose="020F0302020204030204" pitchFamily="34" charset="0"/>
              </a:rPr>
              <a:t>Personnel Categories</a:t>
            </a:r>
          </a:p>
        </p:txBody>
      </p:sp>
      <p:sp>
        <p:nvSpPr>
          <p:cNvPr id="10" name="Content Placeholder 9">
            <a:extLst>
              <a:ext uri="{FF2B5EF4-FFF2-40B4-BE49-F238E27FC236}">
                <a16:creationId xmlns:a16="http://schemas.microsoft.com/office/drawing/2014/main" id="{4411BDD0-49EF-46C0-B122-5BD8B2F42363}"/>
              </a:ext>
            </a:extLst>
          </p:cNvPr>
          <p:cNvSpPr>
            <a:spLocks noGrp="1"/>
          </p:cNvSpPr>
          <p:nvPr>
            <p:ph type="body" sz="half" idx="2"/>
          </p:nvPr>
        </p:nvSpPr>
        <p:spPr>
          <a:xfrm>
            <a:off x="766346" y="1697602"/>
            <a:ext cx="5925856" cy="3871919"/>
          </a:xfrm>
        </p:spPr>
        <p:txBody>
          <a:bodyPr vert="horz" lIns="91440" tIns="45720" rIns="91440" bIns="45720" rtlCol="0" anchor="t">
            <a:normAutofit/>
          </a:bodyPr>
          <a:lstStyle/>
          <a:p>
            <a:r>
              <a:rPr lang="en-US" sz="1600">
                <a:solidFill>
                  <a:schemeClr val="accent4">
                    <a:lumMod val="50000"/>
                  </a:schemeClr>
                </a:solidFill>
                <a:latin typeface="Calibri Light" panose="020F0302020204030204" pitchFamily="34" charset="0"/>
                <a:cs typeface="Calibri Light" panose="020F0302020204030204" pitchFamily="34" charset="0"/>
              </a:rPr>
              <a:t>Within all branches of the military, Service members fall into three major personnel categories: </a:t>
            </a:r>
          </a:p>
          <a:p>
            <a:endParaRPr lang="en-US" sz="1600">
              <a:solidFill>
                <a:schemeClr val="accent4">
                  <a:lumMod val="50000"/>
                </a:schemeClr>
              </a:solidFill>
              <a:latin typeface="Calibri Light" panose="020F0302020204030204" pitchFamily="34" charset="0"/>
              <a:cs typeface="Calibri Light" panose="020F0302020204030204" pitchFamily="34" charset="0"/>
            </a:endParaRPr>
          </a:p>
          <a:p>
            <a:r>
              <a:rPr lang="en-US" sz="1600" b="1" i="1">
                <a:solidFill>
                  <a:schemeClr val="accent4">
                    <a:lumMod val="50000"/>
                  </a:schemeClr>
                </a:solidFill>
                <a:latin typeface="Calibri Light" panose="020F0302020204030204" pitchFamily="34" charset="0"/>
                <a:cs typeface="Calibri Light" panose="020F0302020204030204" pitchFamily="34" charset="0"/>
              </a:rPr>
              <a:t>Enlisted personnel - </a:t>
            </a:r>
            <a:r>
              <a:rPr lang="en-US" sz="1600">
                <a:solidFill>
                  <a:schemeClr val="accent4">
                    <a:lumMod val="50000"/>
                  </a:schemeClr>
                </a:solidFill>
                <a:latin typeface="Calibri Light" panose="020F0302020204030204" pitchFamily="34" charset="0"/>
                <a:cs typeface="Calibri Light" panose="020F0302020204030204" pitchFamily="34" charset="0"/>
              </a:rPr>
              <a:t>the first-line labor force </a:t>
            </a:r>
          </a:p>
          <a:p>
            <a:r>
              <a:rPr lang="en-US" sz="1600" b="1" i="1">
                <a:solidFill>
                  <a:schemeClr val="accent4">
                    <a:lumMod val="50000"/>
                  </a:schemeClr>
                </a:solidFill>
                <a:latin typeface="Calibri Light" panose="020F0302020204030204" pitchFamily="34" charset="0"/>
                <a:cs typeface="Calibri Light" panose="020F0302020204030204" pitchFamily="34" charset="0"/>
              </a:rPr>
              <a:t>Warrant Officers - </a:t>
            </a:r>
            <a:r>
              <a:rPr lang="en-US" sz="1600">
                <a:solidFill>
                  <a:schemeClr val="accent4">
                    <a:lumMod val="50000"/>
                  </a:schemeClr>
                </a:solidFill>
                <a:latin typeface="Calibri Light" panose="020F0302020204030204" pitchFamily="34" charset="0"/>
                <a:cs typeface="Calibri Light" panose="020F0302020204030204" pitchFamily="34" charset="0"/>
              </a:rPr>
              <a:t>specialized technical consultants</a:t>
            </a:r>
          </a:p>
          <a:p>
            <a:r>
              <a:rPr lang="en-US" sz="1600" b="1" i="1">
                <a:solidFill>
                  <a:schemeClr val="accent4">
                    <a:lumMod val="50000"/>
                  </a:schemeClr>
                </a:solidFill>
                <a:latin typeface="Calibri Light" panose="020F0302020204030204" pitchFamily="34" charset="0"/>
                <a:cs typeface="Calibri Light" panose="020F0302020204030204" pitchFamily="34" charset="0"/>
              </a:rPr>
              <a:t>Commissioned Officers - </a:t>
            </a:r>
            <a:r>
              <a:rPr lang="en-US" sz="1600">
                <a:solidFill>
                  <a:schemeClr val="accent4">
                    <a:lumMod val="50000"/>
                  </a:schemeClr>
                </a:solidFill>
                <a:latin typeface="Calibri Light" panose="020F0302020204030204" pitchFamily="34" charset="0"/>
                <a:cs typeface="Calibri Light" panose="020F0302020204030204" pitchFamily="34" charset="0"/>
              </a:rPr>
              <a:t>comprise management and leadership teams</a:t>
            </a:r>
          </a:p>
          <a:p>
            <a:endParaRPr lang="en-US" sz="1600">
              <a:solidFill>
                <a:schemeClr val="accent4">
                  <a:lumMod val="50000"/>
                </a:schemeClr>
              </a:solidFill>
              <a:latin typeface="Calibri Light" panose="020F0302020204030204" pitchFamily="34" charset="0"/>
              <a:cs typeface="Calibri Light" panose="020F0302020204030204" pitchFamily="34" charset="0"/>
            </a:endParaRPr>
          </a:p>
          <a:p>
            <a:r>
              <a:rPr lang="en-US" sz="1600">
                <a:solidFill>
                  <a:schemeClr val="accent4">
                    <a:lumMod val="50000"/>
                  </a:schemeClr>
                </a:solidFill>
                <a:latin typeface="Calibri Light"/>
                <a:cs typeface="Calibri Light"/>
              </a:rPr>
              <a:t>The primary differences among personnel in these categories is their education level upon entry to the service and the types of job duties they perform. Within each of the groups, service members are assigned both a military rank and a pay grade, both of which can shed light on where they are in terms of career progression.</a:t>
            </a:r>
          </a:p>
          <a:p>
            <a:endParaRPr lang="en-US"/>
          </a:p>
        </p:txBody>
      </p:sp>
      <p:sp>
        <p:nvSpPr>
          <p:cNvPr id="4" name="Footer Placeholder 3">
            <a:extLst>
              <a:ext uri="{FF2B5EF4-FFF2-40B4-BE49-F238E27FC236}">
                <a16:creationId xmlns:a16="http://schemas.microsoft.com/office/drawing/2014/main" id="{F6838702-7808-4F27-97BA-BB95FD48D615}"/>
              </a:ext>
            </a:extLst>
          </p:cNvPr>
          <p:cNvSpPr>
            <a:spLocks noGrp="1"/>
          </p:cNvSpPr>
          <p:nvPr>
            <p:ph type="ftr" sz="quarter" idx="11"/>
          </p:nvPr>
        </p:nvSpPr>
        <p:spPr/>
        <p:txBody>
          <a:bodyPr/>
          <a:lstStyle/>
          <a:p>
            <a:r>
              <a:rPr lang="en-US"/>
              <a:t>SOLID, LLC - Military 101</a:t>
            </a:r>
          </a:p>
        </p:txBody>
      </p:sp>
      <p:sp>
        <p:nvSpPr>
          <p:cNvPr id="2" name="Slide Number Placeholder 1">
            <a:extLst>
              <a:ext uri="{FF2B5EF4-FFF2-40B4-BE49-F238E27FC236}">
                <a16:creationId xmlns:a16="http://schemas.microsoft.com/office/drawing/2014/main" id="{AA72C756-870D-4571-B7C8-13F1A8BB3716}"/>
              </a:ext>
            </a:extLst>
          </p:cNvPr>
          <p:cNvSpPr>
            <a:spLocks noGrp="1"/>
          </p:cNvSpPr>
          <p:nvPr>
            <p:ph type="sldNum" sz="quarter" idx="12"/>
          </p:nvPr>
        </p:nvSpPr>
        <p:spPr/>
        <p:txBody>
          <a:bodyPr/>
          <a:lstStyle/>
          <a:p>
            <a:fld id="{9A3B2906-C4EE-47CD-B74B-A7AB062DB60F}" type="slidenum">
              <a:rPr lang="en-US" smtClean="0"/>
              <a:pPr/>
              <a:t>19</a:t>
            </a:fld>
            <a:endParaRPr lang="en-US"/>
          </a:p>
        </p:txBody>
      </p:sp>
      <p:graphicFrame>
        <p:nvGraphicFramePr>
          <p:cNvPr id="11" name="Chart 10">
            <a:extLst>
              <a:ext uri="{FF2B5EF4-FFF2-40B4-BE49-F238E27FC236}">
                <a16:creationId xmlns:a16="http://schemas.microsoft.com/office/drawing/2014/main" id="{407FE29D-0B2A-44C8-AF16-F7A7EE365044}"/>
              </a:ext>
            </a:extLst>
          </p:cNvPr>
          <p:cNvGraphicFramePr/>
          <p:nvPr/>
        </p:nvGraphicFramePr>
        <p:xfrm>
          <a:off x="4288849" y="811275"/>
          <a:ext cx="7429539" cy="4916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020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 y="2686138"/>
            <a:ext cx="4114800" cy="947559"/>
          </a:xfrm>
        </p:spPr>
        <p:txBody>
          <a:bodyPr>
            <a:normAutofit fontScale="90000"/>
          </a:bodyPr>
          <a:lstStyle/>
          <a:p>
            <a:pPr algn="ctr"/>
            <a:r>
              <a:rPr lang="en-US" sz="4400" b="0">
                <a:solidFill>
                  <a:srgbClr val="CF1203"/>
                </a:solidFill>
                <a:latin typeface="Calibri Light" panose="020F0302020204030204" pitchFamily="34" charset="0"/>
                <a:cs typeface="Calibri Light" panose="020F0302020204030204" pitchFamily="34" charset="0"/>
              </a:rPr>
              <a:t>Discussion</a:t>
            </a:r>
            <a:r>
              <a:rPr lang="en-US" sz="4400" b="0">
                <a:solidFill>
                  <a:srgbClr val="002060"/>
                </a:solidFill>
                <a:latin typeface="Calibri Light" panose="020F0302020204030204" pitchFamily="34" charset="0"/>
                <a:cs typeface="Calibri Light" panose="020F0302020204030204" pitchFamily="34" charset="0"/>
              </a:rPr>
              <a:t> </a:t>
            </a:r>
            <a:br>
              <a:rPr lang="en-US" sz="4400" b="0">
                <a:solidFill>
                  <a:srgbClr val="002060"/>
                </a:solidFill>
                <a:latin typeface="Calibri Light" panose="020F0302020204030204" pitchFamily="34" charset="0"/>
                <a:cs typeface="Calibri Light" panose="020F0302020204030204" pitchFamily="34" charset="0"/>
              </a:rPr>
            </a:br>
            <a:r>
              <a:rPr lang="en-US" sz="4400" b="0">
                <a:solidFill>
                  <a:srgbClr val="CF1203"/>
                </a:solidFill>
                <a:latin typeface="Calibri Light" panose="020F0302020204030204" pitchFamily="34" charset="0"/>
                <a:cs typeface="Calibri Light" panose="020F0302020204030204" pitchFamily="34" charset="0"/>
              </a:rPr>
              <a:t>Topics</a:t>
            </a:r>
          </a:p>
        </p:txBody>
      </p:sp>
      <p:sp>
        <p:nvSpPr>
          <p:cNvPr id="6" name="Footer Placeholder 5">
            <a:extLst>
              <a:ext uri="{FF2B5EF4-FFF2-40B4-BE49-F238E27FC236}">
                <a16:creationId xmlns:a16="http://schemas.microsoft.com/office/drawing/2014/main" id="{24BF67B4-2933-4CF7-8285-3D58A5EE820C}"/>
              </a:ext>
            </a:extLst>
          </p:cNvPr>
          <p:cNvSpPr>
            <a:spLocks noGrp="1"/>
          </p:cNvSpPr>
          <p:nvPr>
            <p:ph type="ftr" sz="quarter" idx="10"/>
          </p:nvPr>
        </p:nvSpPr>
        <p:spPr/>
        <p:txBody>
          <a:bodyPr/>
          <a:lstStyle/>
          <a:p>
            <a:pPr>
              <a:defRPr/>
            </a:pPr>
            <a:r>
              <a:rPr lang="en-US"/>
              <a:t>SOLID, LLC - Military 101</a:t>
            </a:r>
          </a:p>
        </p:txBody>
      </p:sp>
      <p:sp>
        <p:nvSpPr>
          <p:cNvPr id="4" name="Slide Number Placeholder 3">
            <a:extLst>
              <a:ext uri="{FF2B5EF4-FFF2-40B4-BE49-F238E27FC236}">
                <a16:creationId xmlns:a16="http://schemas.microsoft.com/office/drawing/2014/main" id="{30B1C093-9F01-4765-9664-92CFA6654A2A}"/>
              </a:ext>
            </a:extLst>
          </p:cNvPr>
          <p:cNvSpPr>
            <a:spLocks noGrp="1"/>
          </p:cNvSpPr>
          <p:nvPr>
            <p:ph type="sldNum" sz="quarter" idx="11"/>
          </p:nvPr>
        </p:nvSpPr>
        <p:spPr/>
        <p:txBody>
          <a:bodyPr/>
          <a:lstStyle/>
          <a:p>
            <a:pPr>
              <a:defRPr/>
            </a:pPr>
            <a:fld id="{CEAFF75B-452D-428A-9C9F-621F40D29F30}" type="slidenum">
              <a:rPr lang="en-US" smtClean="0"/>
              <a:pPr>
                <a:defRPr/>
              </a:pPr>
              <a:t>2</a:t>
            </a:fld>
            <a:endParaRPr lang="en-US"/>
          </a:p>
        </p:txBody>
      </p:sp>
      <p:grpSp>
        <p:nvGrpSpPr>
          <p:cNvPr id="3" name="Group 2">
            <a:extLst>
              <a:ext uri="{FF2B5EF4-FFF2-40B4-BE49-F238E27FC236}">
                <a16:creationId xmlns:a16="http://schemas.microsoft.com/office/drawing/2014/main" id="{FF671369-7C8B-41AA-921B-F7A72700C976}"/>
              </a:ext>
            </a:extLst>
          </p:cNvPr>
          <p:cNvGrpSpPr/>
          <p:nvPr/>
        </p:nvGrpSpPr>
        <p:grpSpPr>
          <a:xfrm>
            <a:off x="4054015" y="2717596"/>
            <a:ext cx="7730095" cy="1247775"/>
            <a:chOff x="3987339" y="943884"/>
            <a:chExt cx="7730095" cy="1247775"/>
          </a:xfrm>
        </p:grpSpPr>
        <p:sp>
          <p:nvSpPr>
            <p:cNvPr id="34" name="Rectangle: Rounded Corners 33">
              <a:extLst>
                <a:ext uri="{FF2B5EF4-FFF2-40B4-BE49-F238E27FC236}">
                  <a16:creationId xmlns:a16="http://schemas.microsoft.com/office/drawing/2014/main" id="{16C8D7E9-7BC3-48C5-B6B7-EE3015A8D90A}"/>
                </a:ext>
              </a:extLst>
            </p:cNvPr>
            <p:cNvSpPr/>
            <p:nvPr/>
          </p:nvSpPr>
          <p:spPr>
            <a:xfrm>
              <a:off x="5272196" y="1106115"/>
              <a:ext cx="6445238" cy="82296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A68990-1F6B-4565-8080-E52BB9301EE6}"/>
                </a:ext>
              </a:extLst>
            </p:cNvPr>
            <p:cNvPicPr>
              <a:picLocks noChangeAspect="1"/>
            </p:cNvPicPr>
            <p:nvPr/>
          </p:nvPicPr>
          <p:blipFill>
            <a:blip r:embed="rId3"/>
            <a:stretch>
              <a:fillRect/>
            </a:stretch>
          </p:blipFill>
          <p:spPr>
            <a:xfrm>
              <a:off x="3987339" y="943884"/>
              <a:ext cx="1304925" cy="1247775"/>
            </a:xfrm>
            <a:prstGeom prst="rect">
              <a:avLst/>
            </a:prstGeom>
          </p:spPr>
        </p:pic>
        <p:sp>
          <p:nvSpPr>
            <p:cNvPr id="23" name="TextBox 22">
              <a:extLst>
                <a:ext uri="{FF2B5EF4-FFF2-40B4-BE49-F238E27FC236}">
                  <a16:creationId xmlns:a16="http://schemas.microsoft.com/office/drawing/2014/main" id="{320AAB02-6D1B-4CFE-93DC-F81B7595BB1E}"/>
                </a:ext>
              </a:extLst>
            </p:cNvPr>
            <p:cNvSpPr txBox="1"/>
            <p:nvPr/>
          </p:nvSpPr>
          <p:spPr>
            <a:xfrm>
              <a:off x="5440857" y="1357431"/>
              <a:ext cx="6182196" cy="400110"/>
            </a:xfrm>
            <a:prstGeom prst="rect">
              <a:avLst/>
            </a:prstGeom>
            <a:noFill/>
          </p:spPr>
          <p:txBody>
            <a:bodyPr wrap="square">
              <a:spAutoFit/>
            </a:bodyPr>
            <a:lstStyle/>
            <a:p>
              <a:r>
                <a:rPr lang="en-US" sz="2000">
                  <a:solidFill>
                    <a:schemeClr val="accent4">
                      <a:lumMod val="50000"/>
                    </a:schemeClr>
                  </a:solidFill>
                </a:rPr>
                <a:t>What types of experience do Service members attain?</a:t>
              </a:r>
            </a:p>
          </p:txBody>
        </p:sp>
      </p:grpSp>
      <p:grpSp>
        <p:nvGrpSpPr>
          <p:cNvPr id="5" name="Group 4">
            <a:extLst>
              <a:ext uri="{FF2B5EF4-FFF2-40B4-BE49-F238E27FC236}">
                <a16:creationId xmlns:a16="http://schemas.microsoft.com/office/drawing/2014/main" id="{6D4679E9-89B8-4638-A660-EAE099E1A602}"/>
              </a:ext>
            </a:extLst>
          </p:cNvPr>
          <p:cNvGrpSpPr/>
          <p:nvPr/>
        </p:nvGrpSpPr>
        <p:grpSpPr>
          <a:xfrm>
            <a:off x="4158788" y="1610022"/>
            <a:ext cx="7625322" cy="1038225"/>
            <a:chOff x="4092114" y="2291440"/>
            <a:chExt cx="7625322" cy="1038225"/>
          </a:xfrm>
        </p:grpSpPr>
        <p:sp>
          <p:nvSpPr>
            <p:cNvPr id="30" name="Rectangle: Rounded Corners 29">
              <a:extLst>
                <a:ext uri="{FF2B5EF4-FFF2-40B4-BE49-F238E27FC236}">
                  <a16:creationId xmlns:a16="http://schemas.microsoft.com/office/drawing/2014/main" id="{B029AB63-6B3B-49E7-91C9-4F4657AD1B02}"/>
                </a:ext>
              </a:extLst>
            </p:cNvPr>
            <p:cNvSpPr/>
            <p:nvPr/>
          </p:nvSpPr>
          <p:spPr>
            <a:xfrm>
              <a:off x="5272195" y="2353592"/>
              <a:ext cx="6445241" cy="82296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71B17AE-9479-491D-AB18-56B6DA945B39}"/>
                </a:ext>
              </a:extLst>
            </p:cNvPr>
            <p:cNvPicPr>
              <a:picLocks noChangeAspect="1"/>
            </p:cNvPicPr>
            <p:nvPr/>
          </p:nvPicPr>
          <p:blipFill>
            <a:blip r:embed="rId4"/>
            <a:stretch>
              <a:fillRect/>
            </a:stretch>
          </p:blipFill>
          <p:spPr>
            <a:xfrm>
              <a:off x="4092114" y="2291440"/>
              <a:ext cx="1095375" cy="1038225"/>
            </a:xfrm>
            <a:prstGeom prst="rect">
              <a:avLst/>
            </a:prstGeom>
          </p:spPr>
        </p:pic>
        <p:sp>
          <p:nvSpPr>
            <p:cNvPr id="25" name="TextBox 24">
              <a:extLst>
                <a:ext uri="{FF2B5EF4-FFF2-40B4-BE49-F238E27FC236}">
                  <a16:creationId xmlns:a16="http://schemas.microsoft.com/office/drawing/2014/main" id="{8478DA9C-27C2-4170-B94D-6EDDE1451B9C}"/>
                </a:ext>
              </a:extLst>
            </p:cNvPr>
            <p:cNvSpPr txBox="1"/>
            <p:nvPr/>
          </p:nvSpPr>
          <p:spPr>
            <a:xfrm>
              <a:off x="5440857" y="2578855"/>
              <a:ext cx="5532120" cy="400110"/>
            </a:xfrm>
            <a:prstGeom prst="rect">
              <a:avLst/>
            </a:prstGeom>
            <a:noFill/>
          </p:spPr>
          <p:txBody>
            <a:bodyPr wrap="square">
              <a:spAutoFit/>
            </a:bodyPr>
            <a:lstStyle/>
            <a:p>
              <a:r>
                <a:rPr lang="en-US" sz="2000">
                  <a:solidFill>
                    <a:schemeClr val="accent4">
                      <a:lumMod val="50000"/>
                    </a:schemeClr>
                  </a:solidFill>
                </a:rPr>
                <a:t>What are the ranks in the U.S. Military?</a:t>
              </a:r>
            </a:p>
          </p:txBody>
        </p:sp>
      </p:grpSp>
      <p:grpSp>
        <p:nvGrpSpPr>
          <p:cNvPr id="7" name="Group 6">
            <a:extLst>
              <a:ext uri="{FF2B5EF4-FFF2-40B4-BE49-F238E27FC236}">
                <a16:creationId xmlns:a16="http://schemas.microsoft.com/office/drawing/2014/main" id="{6DA3680A-71B7-4472-827B-4053FF1C16B8}"/>
              </a:ext>
            </a:extLst>
          </p:cNvPr>
          <p:cNvGrpSpPr/>
          <p:nvPr/>
        </p:nvGrpSpPr>
        <p:grpSpPr>
          <a:xfrm>
            <a:off x="4220539" y="3981578"/>
            <a:ext cx="7611721" cy="990270"/>
            <a:chOff x="4175574" y="3578369"/>
            <a:chExt cx="7611721" cy="990270"/>
          </a:xfrm>
        </p:grpSpPr>
        <p:sp>
          <p:nvSpPr>
            <p:cNvPr id="32" name="Rectangle: Rounded Corners 31">
              <a:extLst>
                <a:ext uri="{FF2B5EF4-FFF2-40B4-BE49-F238E27FC236}">
                  <a16:creationId xmlns:a16="http://schemas.microsoft.com/office/drawing/2014/main" id="{0D320CF5-D40E-4D9B-8B14-BE74B0F1AB5F}"/>
                </a:ext>
              </a:extLst>
            </p:cNvPr>
            <p:cNvSpPr/>
            <p:nvPr/>
          </p:nvSpPr>
          <p:spPr>
            <a:xfrm>
              <a:off x="5272194" y="3628744"/>
              <a:ext cx="6446125" cy="82296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B3CCB7-78BA-4A32-A817-2156601BFEE6}"/>
                </a:ext>
              </a:extLst>
            </p:cNvPr>
            <p:cNvPicPr>
              <a:picLocks noChangeAspect="1"/>
            </p:cNvPicPr>
            <p:nvPr/>
          </p:nvPicPr>
          <p:blipFill rotWithShape="1">
            <a:blip r:embed="rId5"/>
            <a:srcRect l="12214" t="1" r="6106" b="4619"/>
            <a:stretch/>
          </p:blipFill>
          <p:spPr>
            <a:xfrm>
              <a:off x="4175574" y="3578369"/>
              <a:ext cx="1019176" cy="990270"/>
            </a:xfrm>
            <a:prstGeom prst="rect">
              <a:avLst/>
            </a:prstGeom>
          </p:spPr>
        </p:pic>
        <p:sp>
          <p:nvSpPr>
            <p:cNvPr id="27" name="TextBox 26">
              <a:extLst>
                <a:ext uri="{FF2B5EF4-FFF2-40B4-BE49-F238E27FC236}">
                  <a16:creationId xmlns:a16="http://schemas.microsoft.com/office/drawing/2014/main" id="{4A0BBB45-349F-4154-A43B-D8A4003301B4}"/>
                </a:ext>
              </a:extLst>
            </p:cNvPr>
            <p:cNvSpPr txBox="1"/>
            <p:nvPr/>
          </p:nvSpPr>
          <p:spPr>
            <a:xfrm>
              <a:off x="5400204" y="3684389"/>
              <a:ext cx="6387091" cy="707886"/>
            </a:xfrm>
            <a:prstGeom prst="rect">
              <a:avLst/>
            </a:prstGeom>
            <a:noFill/>
          </p:spPr>
          <p:txBody>
            <a:bodyPr wrap="square">
              <a:spAutoFit/>
            </a:bodyPr>
            <a:lstStyle/>
            <a:p>
              <a:r>
                <a:rPr lang="en-US" sz="2000">
                  <a:solidFill>
                    <a:schemeClr val="accent4">
                      <a:lumMod val="50000"/>
                    </a:schemeClr>
                  </a:solidFill>
                </a:rPr>
                <a:t>What type of training and education do Service members receive? </a:t>
              </a:r>
            </a:p>
          </p:txBody>
        </p:sp>
      </p:grpSp>
      <p:grpSp>
        <p:nvGrpSpPr>
          <p:cNvPr id="8" name="Group 7">
            <a:extLst>
              <a:ext uri="{FF2B5EF4-FFF2-40B4-BE49-F238E27FC236}">
                <a16:creationId xmlns:a16="http://schemas.microsoft.com/office/drawing/2014/main" id="{10865106-FC62-49B4-8709-1EC8BE78056D}"/>
              </a:ext>
            </a:extLst>
          </p:cNvPr>
          <p:cNvGrpSpPr/>
          <p:nvPr/>
        </p:nvGrpSpPr>
        <p:grpSpPr>
          <a:xfrm>
            <a:off x="4054015" y="5164352"/>
            <a:ext cx="7663421" cy="1057275"/>
            <a:chOff x="4054015" y="4672394"/>
            <a:chExt cx="7663421" cy="1057275"/>
          </a:xfrm>
        </p:grpSpPr>
        <p:sp>
          <p:nvSpPr>
            <p:cNvPr id="33" name="Rectangle: Rounded Corners 32">
              <a:extLst>
                <a:ext uri="{FF2B5EF4-FFF2-40B4-BE49-F238E27FC236}">
                  <a16:creationId xmlns:a16="http://schemas.microsoft.com/office/drawing/2014/main" id="{9D608D60-C210-4BFB-9442-7006FBAE4B50}"/>
                </a:ext>
              </a:extLst>
            </p:cNvPr>
            <p:cNvSpPr/>
            <p:nvPr/>
          </p:nvSpPr>
          <p:spPr>
            <a:xfrm>
              <a:off x="5271311" y="4789552"/>
              <a:ext cx="6446125" cy="82296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9441F4D-9973-4FE2-BBFF-3686AFF0B728}"/>
                </a:ext>
              </a:extLst>
            </p:cNvPr>
            <p:cNvPicPr>
              <a:picLocks noChangeAspect="1"/>
            </p:cNvPicPr>
            <p:nvPr/>
          </p:nvPicPr>
          <p:blipFill>
            <a:blip r:embed="rId6"/>
            <a:stretch>
              <a:fillRect/>
            </a:stretch>
          </p:blipFill>
          <p:spPr>
            <a:xfrm>
              <a:off x="4054015" y="4672394"/>
              <a:ext cx="1171575" cy="1057275"/>
            </a:xfrm>
            <a:prstGeom prst="rect">
              <a:avLst/>
            </a:prstGeom>
          </p:spPr>
        </p:pic>
        <p:sp>
          <p:nvSpPr>
            <p:cNvPr id="29" name="TextBox 28">
              <a:extLst>
                <a:ext uri="{FF2B5EF4-FFF2-40B4-BE49-F238E27FC236}">
                  <a16:creationId xmlns:a16="http://schemas.microsoft.com/office/drawing/2014/main" id="{45241C98-8849-4275-A738-386EED3FB607}"/>
                </a:ext>
              </a:extLst>
            </p:cNvPr>
            <p:cNvSpPr txBox="1"/>
            <p:nvPr/>
          </p:nvSpPr>
          <p:spPr>
            <a:xfrm>
              <a:off x="5440857" y="4820005"/>
              <a:ext cx="6022487" cy="707886"/>
            </a:xfrm>
            <a:prstGeom prst="rect">
              <a:avLst/>
            </a:prstGeom>
            <a:noFill/>
          </p:spPr>
          <p:txBody>
            <a:bodyPr wrap="square">
              <a:spAutoFit/>
            </a:bodyPr>
            <a:lstStyle/>
            <a:p>
              <a:r>
                <a:rPr lang="en-US" sz="2000">
                  <a:solidFill>
                    <a:schemeClr val="accent4">
                      <a:lumMod val="50000"/>
                    </a:schemeClr>
                  </a:solidFill>
                </a:rPr>
                <a:t>What tools are available to assess transferability of military skills and training?</a:t>
              </a:r>
            </a:p>
          </p:txBody>
        </p:sp>
      </p:grpSp>
      <p:grpSp>
        <p:nvGrpSpPr>
          <p:cNvPr id="11" name="Group 10">
            <a:extLst>
              <a:ext uri="{FF2B5EF4-FFF2-40B4-BE49-F238E27FC236}">
                <a16:creationId xmlns:a16="http://schemas.microsoft.com/office/drawing/2014/main" id="{E3E2170A-5830-4425-8B5E-54BEBC5B7E75}"/>
              </a:ext>
            </a:extLst>
          </p:cNvPr>
          <p:cNvGrpSpPr/>
          <p:nvPr/>
        </p:nvGrpSpPr>
        <p:grpSpPr>
          <a:xfrm>
            <a:off x="4297298" y="543886"/>
            <a:ext cx="7534962" cy="852837"/>
            <a:chOff x="4228322" y="5240930"/>
            <a:chExt cx="7534962" cy="852837"/>
          </a:xfrm>
        </p:grpSpPr>
        <p:sp>
          <p:nvSpPr>
            <p:cNvPr id="9" name="Rectangle: Rounded Corners 8">
              <a:extLst>
                <a:ext uri="{FF2B5EF4-FFF2-40B4-BE49-F238E27FC236}">
                  <a16:creationId xmlns:a16="http://schemas.microsoft.com/office/drawing/2014/main" id="{F07F792E-3834-45DD-8DD6-879639A5D7EE}"/>
                </a:ext>
              </a:extLst>
            </p:cNvPr>
            <p:cNvSpPr/>
            <p:nvPr/>
          </p:nvSpPr>
          <p:spPr>
            <a:xfrm>
              <a:off x="5271311" y="5295014"/>
              <a:ext cx="6491973" cy="79875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E68E9B-B891-4AF6-8957-DA4CC16D2EF7}"/>
                </a:ext>
              </a:extLst>
            </p:cNvPr>
            <p:cNvSpPr/>
            <p:nvPr/>
          </p:nvSpPr>
          <p:spPr>
            <a:xfrm>
              <a:off x="4228322" y="5258611"/>
              <a:ext cx="822960" cy="8229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Graphic 14" descr="Network">
              <a:extLst>
                <a:ext uri="{FF2B5EF4-FFF2-40B4-BE49-F238E27FC236}">
                  <a16:creationId xmlns:a16="http://schemas.microsoft.com/office/drawing/2014/main" id="{ED42ED7A-40B1-447E-86F8-E565D55F9C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28322" y="5240930"/>
              <a:ext cx="822961" cy="822961"/>
            </a:xfrm>
            <a:prstGeom prst="rect">
              <a:avLst/>
            </a:prstGeom>
          </p:spPr>
        </p:pic>
        <p:sp>
          <p:nvSpPr>
            <p:cNvPr id="26" name="TextBox 25">
              <a:extLst>
                <a:ext uri="{FF2B5EF4-FFF2-40B4-BE49-F238E27FC236}">
                  <a16:creationId xmlns:a16="http://schemas.microsoft.com/office/drawing/2014/main" id="{F0EA4672-BCE4-473A-B272-159EE6900FF4}"/>
                </a:ext>
              </a:extLst>
            </p:cNvPr>
            <p:cNvSpPr txBox="1"/>
            <p:nvPr/>
          </p:nvSpPr>
          <p:spPr>
            <a:xfrm>
              <a:off x="5507533" y="5459942"/>
              <a:ext cx="6182196" cy="400110"/>
            </a:xfrm>
            <a:prstGeom prst="rect">
              <a:avLst/>
            </a:prstGeom>
            <a:noFill/>
          </p:spPr>
          <p:txBody>
            <a:bodyPr wrap="square">
              <a:spAutoFit/>
            </a:bodyPr>
            <a:lstStyle/>
            <a:p>
              <a:r>
                <a:rPr lang="en-US" sz="2000">
                  <a:solidFill>
                    <a:schemeClr val="accent4">
                      <a:lumMod val="50000"/>
                    </a:schemeClr>
                  </a:solidFill>
                </a:rPr>
                <a:t>What are the different branches of the military?</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942" y="-31918"/>
            <a:ext cx="4916658" cy="1143000"/>
          </a:xfrm>
        </p:spPr>
        <p:txBody>
          <a:bodyPr>
            <a:normAutofit fontScale="90000"/>
          </a:bodyPr>
          <a:lstStyle/>
          <a:p>
            <a:r>
              <a:rPr lang="en-US" b="0">
                <a:latin typeface="Calibri Light" panose="020F0302020204030204" pitchFamily="34" charset="0"/>
                <a:cs typeface="Calibri Light" panose="020F0302020204030204" pitchFamily="34" charset="0"/>
              </a:rPr>
              <a:t>Military Career Options</a:t>
            </a:r>
          </a:p>
        </p:txBody>
      </p:sp>
      <p:graphicFrame>
        <p:nvGraphicFramePr>
          <p:cNvPr id="5" name="Content Placeholder 4"/>
          <p:cNvGraphicFramePr>
            <a:graphicFrameLocks noGrp="1"/>
          </p:cNvGraphicFramePr>
          <p:nvPr>
            <p:ph idx="1"/>
          </p:nvPr>
        </p:nvGraphicFramePr>
        <p:xfrm>
          <a:off x="974558" y="1125076"/>
          <a:ext cx="10242883" cy="470977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173580">
                  <a:extLst>
                    <a:ext uri="{9D8B030D-6E8A-4147-A177-3AD203B41FA5}">
                      <a16:colId xmlns:a16="http://schemas.microsoft.com/office/drawing/2014/main" val="20000"/>
                    </a:ext>
                  </a:extLst>
                </a:gridCol>
                <a:gridCol w="2947861">
                  <a:extLst>
                    <a:ext uri="{9D8B030D-6E8A-4147-A177-3AD203B41FA5}">
                      <a16:colId xmlns:a16="http://schemas.microsoft.com/office/drawing/2014/main" val="20001"/>
                    </a:ext>
                  </a:extLst>
                </a:gridCol>
                <a:gridCol w="2560721">
                  <a:extLst>
                    <a:ext uri="{9D8B030D-6E8A-4147-A177-3AD203B41FA5}">
                      <a16:colId xmlns:a16="http://schemas.microsoft.com/office/drawing/2014/main" val="2369877189"/>
                    </a:ext>
                  </a:extLst>
                </a:gridCol>
                <a:gridCol w="2560721">
                  <a:extLst>
                    <a:ext uri="{9D8B030D-6E8A-4147-A177-3AD203B41FA5}">
                      <a16:colId xmlns:a16="http://schemas.microsoft.com/office/drawing/2014/main" val="20002"/>
                    </a:ext>
                  </a:extLst>
                </a:gridCol>
              </a:tblGrid>
              <a:tr h="537353">
                <a:tc>
                  <a:txBody>
                    <a:bodyPr/>
                    <a:lstStyle/>
                    <a:p>
                      <a:endParaRPr lang="en-US">
                        <a:solidFill>
                          <a:srgbClr val="CF1203"/>
                        </a:solidFill>
                      </a:endParaRPr>
                    </a:p>
                  </a:txBody>
                  <a:tcPr>
                    <a:solidFill>
                      <a:srgbClr val="002060">
                        <a:alpha val="74000"/>
                      </a:srgbClr>
                    </a:solidFill>
                  </a:tcPr>
                </a:tc>
                <a:tc>
                  <a:txBody>
                    <a:bodyPr/>
                    <a:lstStyle/>
                    <a:p>
                      <a:pPr algn="ctr"/>
                      <a:r>
                        <a:rPr lang="en-US" sz="2000" b="0">
                          <a:latin typeface="Calibri Light" panose="020F0302020204030204" pitchFamily="34" charset="0"/>
                          <a:cs typeface="Calibri Light" panose="020F0302020204030204" pitchFamily="34" charset="0"/>
                        </a:rPr>
                        <a:t>Enlisted</a:t>
                      </a:r>
                    </a:p>
                  </a:txBody>
                  <a:tcPr anchor="ctr">
                    <a:solidFill>
                      <a:srgbClr val="002060">
                        <a:alpha val="74000"/>
                      </a:srgbClr>
                    </a:solidFill>
                  </a:tcPr>
                </a:tc>
                <a:tc>
                  <a:txBody>
                    <a:bodyPr/>
                    <a:lstStyle/>
                    <a:p>
                      <a:pPr algn="ctr"/>
                      <a:r>
                        <a:rPr lang="en-US" sz="2000" b="0">
                          <a:latin typeface="Calibri Light" panose="020F0302020204030204" pitchFamily="34" charset="0"/>
                          <a:cs typeface="Calibri Light" panose="020F0302020204030204" pitchFamily="34" charset="0"/>
                        </a:rPr>
                        <a:t>Warrant Officer</a:t>
                      </a:r>
                    </a:p>
                  </a:txBody>
                  <a:tcPr anchor="ctr">
                    <a:solidFill>
                      <a:srgbClr val="002060">
                        <a:alpha val="74000"/>
                      </a:srgbClr>
                    </a:solidFill>
                  </a:tcPr>
                </a:tc>
                <a:tc>
                  <a:txBody>
                    <a:bodyPr/>
                    <a:lstStyle/>
                    <a:p>
                      <a:pPr algn="ctr"/>
                      <a:r>
                        <a:rPr lang="en-US" sz="2000" b="0">
                          <a:latin typeface="Calibri Light" panose="020F0302020204030204" pitchFamily="34" charset="0"/>
                          <a:cs typeface="Calibri Light" panose="020F0302020204030204" pitchFamily="34" charset="0"/>
                        </a:rPr>
                        <a:t>Officer</a:t>
                      </a:r>
                    </a:p>
                  </a:txBody>
                  <a:tcPr anchor="ctr">
                    <a:solidFill>
                      <a:srgbClr val="002060">
                        <a:alpha val="74000"/>
                      </a:srgbClr>
                    </a:solidFill>
                  </a:tcPr>
                </a:tc>
                <a:extLst>
                  <a:ext uri="{0D108BD9-81ED-4DB2-BD59-A6C34878D82A}">
                    <a16:rowId xmlns:a16="http://schemas.microsoft.com/office/drawing/2014/main" val="10000"/>
                  </a:ext>
                </a:extLst>
              </a:tr>
              <a:tr h="858310">
                <a:tc>
                  <a:txBody>
                    <a:bodyPr/>
                    <a:lstStyle/>
                    <a:p>
                      <a:pPr algn="ctr"/>
                      <a:r>
                        <a:rPr lang="en-US" sz="1600" b="0">
                          <a:solidFill>
                            <a:schemeClr val="bg1"/>
                          </a:solidFill>
                          <a:latin typeface="Calibri Light" panose="020F0302020204030204" pitchFamily="34" charset="0"/>
                          <a:cs typeface="Calibri Light" panose="020F0302020204030204" pitchFamily="34" charset="0"/>
                        </a:rPr>
                        <a:t>Primary Duties</a:t>
                      </a:r>
                    </a:p>
                  </a:txBody>
                  <a:tcPr anchor="ctr">
                    <a:solidFill>
                      <a:srgbClr val="002060">
                        <a:alpha val="74000"/>
                      </a:srgbClr>
                    </a:solidFill>
                  </a:tcPr>
                </a:tc>
                <a:tc>
                  <a:txBody>
                    <a:bodyPr/>
                    <a:lstStyle/>
                    <a:p>
                      <a:pPr algn="ctr"/>
                      <a:r>
                        <a:rPr lang="en-US" sz="1600">
                          <a:solidFill>
                            <a:schemeClr val="accent4">
                              <a:lumMod val="50000"/>
                            </a:schemeClr>
                          </a:solidFill>
                        </a:rPr>
                        <a:t>Carry out fundamental operations of the military </a:t>
                      </a:r>
                      <a:endParaRPr lang="en-US" sz="1600">
                        <a:solidFill>
                          <a:schemeClr val="accent4">
                            <a:lumMod val="50000"/>
                          </a:schemeClr>
                        </a:solidFill>
                        <a:latin typeface="Open Sans"/>
                      </a:endParaRPr>
                    </a:p>
                  </a:txBody>
                  <a:tcPr anchor="ctr">
                    <a:solidFill>
                      <a:schemeClr val="bg1">
                        <a:lumMod val="85000"/>
                        <a:alpha val="37000"/>
                      </a:schemeClr>
                    </a:solidFill>
                  </a:tcPr>
                </a:tc>
                <a:tc>
                  <a:txBody>
                    <a:bodyPr/>
                    <a:lstStyle/>
                    <a:p>
                      <a:pPr algn="ctr"/>
                      <a:r>
                        <a:rPr lang="en-US" sz="1600">
                          <a:solidFill>
                            <a:schemeClr val="accent4">
                              <a:lumMod val="50000"/>
                            </a:schemeClr>
                          </a:solidFill>
                        </a:rPr>
                        <a:t>Highly specialized experts in their field and trainers </a:t>
                      </a:r>
                      <a:endParaRPr lang="en-US" sz="1600">
                        <a:solidFill>
                          <a:schemeClr val="accent4">
                            <a:lumMod val="50000"/>
                          </a:schemeClr>
                        </a:solidFill>
                        <a:latin typeface="Open Sans"/>
                      </a:endParaRPr>
                    </a:p>
                  </a:txBody>
                  <a:tcPr anchor="ctr">
                    <a:solidFill>
                      <a:schemeClr val="bg1">
                        <a:lumMod val="85000"/>
                        <a:alpha val="37000"/>
                      </a:schemeClr>
                    </a:solidFill>
                  </a:tcPr>
                </a:tc>
                <a:tc>
                  <a:txBody>
                    <a:bodyPr/>
                    <a:lstStyle/>
                    <a:p>
                      <a:pPr algn="ctr"/>
                      <a:r>
                        <a:rPr lang="en-US" sz="1600" baseline="0">
                          <a:solidFill>
                            <a:schemeClr val="accent4">
                              <a:lumMod val="50000"/>
                            </a:schemeClr>
                          </a:solidFill>
                        </a:rPr>
                        <a:t>Managers, leaders, problem solvers, planners</a:t>
                      </a:r>
                      <a:endParaRPr lang="en-US" sz="1600">
                        <a:solidFill>
                          <a:schemeClr val="accent4">
                            <a:lumMod val="50000"/>
                          </a:schemeClr>
                        </a:solidFill>
                        <a:latin typeface="Open Sans"/>
                      </a:endParaRPr>
                    </a:p>
                  </a:txBody>
                  <a:tcPr anchor="ctr">
                    <a:solidFill>
                      <a:schemeClr val="bg1">
                        <a:lumMod val="85000"/>
                        <a:alpha val="37000"/>
                      </a:schemeClr>
                    </a:solidFill>
                  </a:tcPr>
                </a:tc>
                <a:extLst>
                  <a:ext uri="{0D108BD9-81ED-4DB2-BD59-A6C34878D82A}">
                    <a16:rowId xmlns:a16="http://schemas.microsoft.com/office/drawing/2014/main" val="10001"/>
                  </a:ext>
                </a:extLst>
              </a:tr>
              <a:tr h="488838">
                <a:tc>
                  <a:txBody>
                    <a:bodyPr/>
                    <a:lstStyle/>
                    <a:p>
                      <a:pPr algn="ctr"/>
                      <a:r>
                        <a:rPr lang="en-US" sz="1600" b="0">
                          <a:solidFill>
                            <a:schemeClr val="bg1"/>
                          </a:solidFill>
                          <a:latin typeface="Calibri Light" panose="020F0302020204030204" pitchFamily="34" charset="0"/>
                          <a:cs typeface="Calibri Light" panose="020F0302020204030204" pitchFamily="34" charset="0"/>
                        </a:rPr>
                        <a:t>Percentage of Armed Forces</a:t>
                      </a:r>
                    </a:p>
                  </a:txBody>
                  <a:tcPr anchor="ctr">
                    <a:solidFill>
                      <a:srgbClr val="002060">
                        <a:alpha val="74000"/>
                      </a:srgbClr>
                    </a:solidFill>
                  </a:tcPr>
                </a:tc>
                <a:tc>
                  <a:txBody>
                    <a:bodyPr/>
                    <a:lstStyle/>
                    <a:p>
                      <a:pPr algn="ctr"/>
                      <a:r>
                        <a:rPr lang="en-US" sz="1600">
                          <a:solidFill>
                            <a:schemeClr val="accent4">
                              <a:lumMod val="50000"/>
                            </a:schemeClr>
                          </a:solidFill>
                        </a:rPr>
                        <a:t>84%</a:t>
                      </a:r>
                      <a:endParaRPr lang="en-US" sz="1600">
                        <a:solidFill>
                          <a:schemeClr val="accent4">
                            <a:lumMod val="50000"/>
                          </a:schemeClr>
                        </a:solidFill>
                        <a:latin typeface="Open Sans"/>
                      </a:endParaRPr>
                    </a:p>
                  </a:txBody>
                  <a:tcPr anchor="ctr">
                    <a:solidFill>
                      <a:schemeClr val="bg1">
                        <a:lumMod val="95000"/>
                        <a:alpha val="37000"/>
                      </a:schemeClr>
                    </a:solidFill>
                  </a:tcPr>
                </a:tc>
                <a:tc>
                  <a:txBody>
                    <a:bodyPr/>
                    <a:lstStyle/>
                    <a:p>
                      <a:pPr algn="ctr"/>
                      <a:r>
                        <a:rPr lang="en-US" sz="1600">
                          <a:solidFill>
                            <a:schemeClr val="accent4">
                              <a:lumMod val="50000"/>
                            </a:schemeClr>
                          </a:solidFill>
                        </a:rPr>
                        <a:t>1%</a:t>
                      </a:r>
                      <a:endParaRPr lang="en-US" sz="1600">
                        <a:solidFill>
                          <a:schemeClr val="accent4">
                            <a:lumMod val="50000"/>
                          </a:schemeClr>
                        </a:solidFill>
                        <a:latin typeface="Open Sans"/>
                      </a:endParaRPr>
                    </a:p>
                  </a:txBody>
                  <a:tcPr anchor="ctr">
                    <a:solidFill>
                      <a:schemeClr val="bg1">
                        <a:lumMod val="95000"/>
                        <a:alpha val="37000"/>
                      </a:schemeClr>
                    </a:solidFill>
                  </a:tcPr>
                </a:tc>
                <a:tc>
                  <a:txBody>
                    <a:bodyPr/>
                    <a:lstStyle/>
                    <a:p>
                      <a:pPr algn="ctr"/>
                      <a:r>
                        <a:rPr lang="en-US" sz="1600">
                          <a:solidFill>
                            <a:schemeClr val="accent4">
                              <a:lumMod val="50000"/>
                            </a:schemeClr>
                          </a:solidFill>
                        </a:rPr>
                        <a:t>15%</a:t>
                      </a:r>
                      <a:endParaRPr lang="en-US" sz="1600">
                        <a:solidFill>
                          <a:schemeClr val="accent4">
                            <a:lumMod val="50000"/>
                          </a:schemeClr>
                        </a:solidFill>
                        <a:latin typeface="Open Sans"/>
                      </a:endParaRPr>
                    </a:p>
                  </a:txBody>
                  <a:tcPr anchor="ctr">
                    <a:solidFill>
                      <a:schemeClr val="bg1">
                        <a:lumMod val="95000"/>
                        <a:alpha val="37000"/>
                      </a:schemeClr>
                    </a:solidFill>
                  </a:tcPr>
                </a:tc>
                <a:extLst>
                  <a:ext uri="{0D108BD9-81ED-4DB2-BD59-A6C34878D82A}">
                    <a16:rowId xmlns:a16="http://schemas.microsoft.com/office/drawing/2014/main" val="10002"/>
                  </a:ext>
                </a:extLst>
              </a:tr>
              <a:tr h="1116040">
                <a:tc>
                  <a:txBody>
                    <a:bodyPr/>
                    <a:lstStyle/>
                    <a:p>
                      <a:pPr algn="ctr"/>
                      <a:r>
                        <a:rPr lang="en-US" sz="1600" b="0">
                          <a:solidFill>
                            <a:schemeClr val="bg1"/>
                          </a:solidFill>
                          <a:latin typeface="Calibri Light" panose="020F0302020204030204" pitchFamily="34" charset="0"/>
                          <a:cs typeface="Calibri Light" panose="020F0302020204030204" pitchFamily="34" charset="0"/>
                        </a:rPr>
                        <a:t>Education Level Upon Entry</a:t>
                      </a:r>
                    </a:p>
                  </a:txBody>
                  <a:tcPr anchor="ctr">
                    <a:solidFill>
                      <a:srgbClr val="002060">
                        <a:alpha val="74000"/>
                      </a:srgbClr>
                    </a:solidFill>
                  </a:tcPr>
                </a:tc>
                <a:tc>
                  <a:txBody>
                    <a:bodyPr/>
                    <a:lstStyle/>
                    <a:p>
                      <a:pPr algn="ctr"/>
                      <a:r>
                        <a:rPr lang="en-US" sz="1600">
                          <a:solidFill>
                            <a:schemeClr val="accent4">
                              <a:lumMod val="50000"/>
                            </a:schemeClr>
                          </a:solidFill>
                        </a:rPr>
                        <a:t>High School Degree or Equivalent</a:t>
                      </a:r>
                      <a:endParaRPr lang="en-US" sz="1600">
                        <a:solidFill>
                          <a:schemeClr val="accent4">
                            <a:lumMod val="50000"/>
                          </a:schemeClr>
                        </a:solidFill>
                        <a:latin typeface="Open Sans"/>
                      </a:endParaRPr>
                    </a:p>
                  </a:txBody>
                  <a:tcPr anchor="ctr">
                    <a:solidFill>
                      <a:schemeClr val="bg1">
                        <a:lumMod val="85000"/>
                        <a:alpha val="37000"/>
                      </a:schemeClr>
                    </a:solidFill>
                  </a:tcPr>
                </a:tc>
                <a:tc>
                  <a:txBody>
                    <a:bodyPr/>
                    <a:lstStyle/>
                    <a:p>
                      <a:pPr algn="ctr"/>
                      <a:r>
                        <a:rPr lang="en-US" sz="1600">
                          <a:solidFill>
                            <a:schemeClr val="accent4">
                              <a:lumMod val="50000"/>
                            </a:schemeClr>
                          </a:solidFill>
                        </a:rPr>
                        <a:t>High School Diploma or Equivalent; College Degree</a:t>
                      </a:r>
                      <a:endParaRPr lang="en-US" sz="1600">
                        <a:solidFill>
                          <a:schemeClr val="accent4">
                            <a:lumMod val="50000"/>
                          </a:schemeClr>
                        </a:solidFill>
                        <a:latin typeface="Open Sans"/>
                      </a:endParaRPr>
                    </a:p>
                  </a:txBody>
                  <a:tcPr anchor="ctr">
                    <a:solidFill>
                      <a:schemeClr val="bg1">
                        <a:lumMod val="85000"/>
                        <a:alpha val="37000"/>
                      </a:schemeClr>
                    </a:solidFill>
                  </a:tcPr>
                </a:tc>
                <a:tc>
                  <a:txBody>
                    <a:bodyPr/>
                    <a:lstStyle/>
                    <a:p>
                      <a:pPr algn="ctr"/>
                      <a:r>
                        <a:rPr lang="en-US" sz="1600">
                          <a:solidFill>
                            <a:schemeClr val="accent4">
                              <a:lumMod val="50000"/>
                            </a:schemeClr>
                          </a:solidFill>
                        </a:rPr>
                        <a:t>College</a:t>
                      </a:r>
                      <a:r>
                        <a:rPr lang="en-US" sz="1600" baseline="0">
                          <a:solidFill>
                            <a:schemeClr val="accent4">
                              <a:lumMod val="50000"/>
                            </a:schemeClr>
                          </a:solidFill>
                        </a:rPr>
                        <a:t> Degree</a:t>
                      </a:r>
                      <a:endParaRPr lang="en-US" sz="1600">
                        <a:solidFill>
                          <a:schemeClr val="accent4">
                            <a:lumMod val="50000"/>
                          </a:schemeClr>
                        </a:solidFill>
                        <a:latin typeface="Open Sans"/>
                      </a:endParaRPr>
                    </a:p>
                  </a:txBody>
                  <a:tcPr anchor="ctr">
                    <a:solidFill>
                      <a:schemeClr val="bg1">
                        <a:lumMod val="85000"/>
                        <a:alpha val="37000"/>
                      </a:schemeClr>
                    </a:solidFill>
                  </a:tcPr>
                </a:tc>
                <a:extLst>
                  <a:ext uri="{0D108BD9-81ED-4DB2-BD59-A6C34878D82A}">
                    <a16:rowId xmlns:a16="http://schemas.microsoft.com/office/drawing/2014/main" val="10003"/>
                  </a:ext>
                </a:extLst>
              </a:tr>
              <a:tr h="502907">
                <a:tc>
                  <a:txBody>
                    <a:bodyPr/>
                    <a:lstStyle/>
                    <a:p>
                      <a:pPr algn="ctr"/>
                      <a:r>
                        <a:rPr lang="en-US" sz="1600" b="0">
                          <a:solidFill>
                            <a:schemeClr val="bg1"/>
                          </a:solidFill>
                          <a:latin typeface="Calibri Light" panose="020F0302020204030204" pitchFamily="34" charset="0"/>
                          <a:cs typeface="Calibri Light" panose="020F0302020204030204" pitchFamily="34" charset="0"/>
                        </a:rPr>
                        <a:t>Pay Grades</a:t>
                      </a:r>
                    </a:p>
                  </a:txBody>
                  <a:tcPr anchor="ctr">
                    <a:solidFill>
                      <a:srgbClr val="002060">
                        <a:alpha val="74000"/>
                      </a:srgbClr>
                    </a:solidFill>
                  </a:tcPr>
                </a:tc>
                <a:tc>
                  <a:txBody>
                    <a:bodyPr/>
                    <a:lstStyle/>
                    <a:p>
                      <a:pPr algn="ctr"/>
                      <a:r>
                        <a:rPr lang="en-US" sz="1600">
                          <a:solidFill>
                            <a:schemeClr val="accent4">
                              <a:lumMod val="50000"/>
                            </a:schemeClr>
                          </a:solidFill>
                        </a:rPr>
                        <a:t>E-1 to</a:t>
                      </a:r>
                      <a:r>
                        <a:rPr lang="en-US" sz="1600" baseline="0">
                          <a:solidFill>
                            <a:schemeClr val="accent4">
                              <a:lumMod val="50000"/>
                            </a:schemeClr>
                          </a:solidFill>
                        </a:rPr>
                        <a:t> E-9</a:t>
                      </a:r>
                      <a:endParaRPr lang="en-US" sz="1600">
                        <a:solidFill>
                          <a:schemeClr val="accent4">
                            <a:lumMod val="50000"/>
                          </a:schemeClr>
                        </a:solidFill>
                        <a:latin typeface="Open Sans"/>
                      </a:endParaRPr>
                    </a:p>
                  </a:txBody>
                  <a:tcPr anchor="ctr">
                    <a:solidFill>
                      <a:schemeClr val="bg1">
                        <a:lumMod val="95000"/>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accent4">
                              <a:lumMod val="50000"/>
                            </a:schemeClr>
                          </a:solidFill>
                        </a:rPr>
                        <a:t>WO-1 TO WO-5</a:t>
                      </a:r>
                      <a:endParaRPr lang="en-US" sz="1600">
                        <a:solidFill>
                          <a:schemeClr val="accent4">
                            <a:lumMod val="50000"/>
                          </a:schemeClr>
                        </a:solidFill>
                        <a:latin typeface="Open Sans"/>
                      </a:endParaRPr>
                    </a:p>
                  </a:txBody>
                  <a:tcPr anchor="ctr">
                    <a:solidFill>
                      <a:schemeClr val="bg1">
                        <a:lumMod val="95000"/>
                        <a:alpha val="37000"/>
                      </a:schemeClr>
                    </a:solidFill>
                  </a:tcPr>
                </a:tc>
                <a:tc>
                  <a:txBody>
                    <a:bodyPr/>
                    <a:lstStyle/>
                    <a:p>
                      <a:pPr algn="ctr"/>
                      <a:r>
                        <a:rPr lang="en-US" sz="1600">
                          <a:solidFill>
                            <a:schemeClr val="accent4">
                              <a:lumMod val="50000"/>
                            </a:schemeClr>
                          </a:solidFill>
                        </a:rPr>
                        <a:t>O-1</a:t>
                      </a:r>
                      <a:r>
                        <a:rPr lang="en-US" sz="1600" baseline="0">
                          <a:solidFill>
                            <a:schemeClr val="accent4">
                              <a:lumMod val="50000"/>
                            </a:schemeClr>
                          </a:solidFill>
                        </a:rPr>
                        <a:t> to O-10</a:t>
                      </a:r>
                      <a:endParaRPr lang="en-US" sz="1600">
                        <a:solidFill>
                          <a:schemeClr val="accent4">
                            <a:lumMod val="50000"/>
                          </a:schemeClr>
                        </a:solidFill>
                        <a:latin typeface="Open Sans"/>
                      </a:endParaRPr>
                    </a:p>
                  </a:txBody>
                  <a:tcPr anchor="ctr">
                    <a:solidFill>
                      <a:schemeClr val="bg1">
                        <a:lumMod val="95000"/>
                        <a:alpha val="37000"/>
                      </a:schemeClr>
                    </a:solidFill>
                  </a:tcPr>
                </a:tc>
                <a:extLst>
                  <a:ext uri="{0D108BD9-81ED-4DB2-BD59-A6C34878D82A}">
                    <a16:rowId xmlns:a16="http://schemas.microsoft.com/office/drawing/2014/main" val="10004"/>
                  </a:ext>
                </a:extLst>
              </a:tr>
              <a:tr h="1116040">
                <a:tc>
                  <a:txBody>
                    <a:bodyPr/>
                    <a:lstStyle/>
                    <a:p>
                      <a:pPr algn="ctr"/>
                      <a:r>
                        <a:rPr lang="en-US" sz="1600" b="0">
                          <a:solidFill>
                            <a:schemeClr val="bg1"/>
                          </a:solidFill>
                          <a:latin typeface="Calibri Light" panose="020F0302020204030204" pitchFamily="34" charset="0"/>
                          <a:cs typeface="Calibri Light" panose="020F0302020204030204" pitchFamily="34" charset="0"/>
                        </a:rPr>
                        <a:t>Assessing Transferability of Skills</a:t>
                      </a:r>
                    </a:p>
                  </a:txBody>
                  <a:tcPr anchor="ctr">
                    <a:solidFill>
                      <a:srgbClr val="002060">
                        <a:alpha val="74000"/>
                      </a:srgbClr>
                    </a:solidFill>
                  </a:tcPr>
                </a:tc>
                <a:tc>
                  <a:txBody>
                    <a:bodyPr/>
                    <a:lstStyle/>
                    <a:p>
                      <a:pPr algn="ctr"/>
                      <a:r>
                        <a:rPr lang="en-US" sz="1600">
                          <a:solidFill>
                            <a:schemeClr val="accent4">
                              <a:lumMod val="50000"/>
                            </a:schemeClr>
                          </a:solidFill>
                        </a:rPr>
                        <a:t>Can be difficult due to unique military job titles, but skills are highly transferrable</a:t>
                      </a:r>
                      <a:endParaRPr lang="en-US" sz="1600">
                        <a:solidFill>
                          <a:schemeClr val="accent4">
                            <a:lumMod val="50000"/>
                          </a:schemeClr>
                        </a:solidFill>
                        <a:latin typeface="Open Sans"/>
                      </a:endParaRPr>
                    </a:p>
                  </a:txBody>
                  <a:tcPr anchor="ctr">
                    <a:solidFill>
                      <a:schemeClr val="bg1">
                        <a:lumMod val="85000"/>
                        <a:alpha val="37000"/>
                      </a:schemeClr>
                    </a:solidFill>
                  </a:tcPr>
                </a:tc>
                <a:tc gridSpan="2">
                  <a:txBody>
                    <a:bodyPr/>
                    <a:lstStyle/>
                    <a:p>
                      <a:pPr algn="ctr"/>
                      <a:r>
                        <a:rPr lang="en-US" sz="1600">
                          <a:solidFill>
                            <a:schemeClr val="accent4">
                              <a:lumMod val="50000"/>
                            </a:schemeClr>
                          </a:solidFill>
                        </a:rPr>
                        <a:t>Not too difficult due to job</a:t>
                      </a:r>
                      <a:r>
                        <a:rPr lang="en-US" sz="1600" baseline="0">
                          <a:solidFill>
                            <a:schemeClr val="accent4">
                              <a:lumMod val="50000"/>
                            </a:schemeClr>
                          </a:solidFill>
                        </a:rPr>
                        <a:t> title similarities </a:t>
                      </a:r>
                      <a:br>
                        <a:rPr lang="en-US" sz="1600" baseline="0">
                          <a:solidFill>
                            <a:schemeClr val="accent4">
                              <a:lumMod val="50000"/>
                            </a:schemeClr>
                          </a:solidFill>
                        </a:rPr>
                      </a:br>
                      <a:r>
                        <a:rPr lang="en-US" sz="1600" baseline="0">
                          <a:solidFill>
                            <a:schemeClr val="accent4">
                              <a:lumMod val="50000"/>
                            </a:schemeClr>
                          </a:solidFill>
                        </a:rPr>
                        <a:t>and degrees held</a:t>
                      </a:r>
                      <a:endParaRPr lang="en-US" sz="1600">
                        <a:solidFill>
                          <a:schemeClr val="accent4">
                            <a:lumMod val="50000"/>
                          </a:schemeClr>
                        </a:solidFill>
                        <a:latin typeface="Open Sans"/>
                      </a:endParaRPr>
                    </a:p>
                  </a:txBody>
                  <a:tcPr anchor="ctr">
                    <a:solidFill>
                      <a:schemeClr val="bg1">
                        <a:lumMod val="85000"/>
                        <a:alpha val="37000"/>
                      </a:schemeClr>
                    </a:solidFill>
                  </a:tcPr>
                </a:tc>
                <a:tc hMerge="1">
                  <a:txBody>
                    <a:bodyPr/>
                    <a:lstStyle/>
                    <a:p>
                      <a:pPr algn="ctr"/>
                      <a:endParaRPr lang="en-US" sz="1600">
                        <a:solidFill>
                          <a:schemeClr val="accent4">
                            <a:lumMod val="50000"/>
                          </a:schemeClr>
                        </a:solidFill>
                        <a:latin typeface="Open Sans"/>
                      </a:endParaRPr>
                    </a:p>
                  </a:txBody>
                  <a:tcPr anchor="ctr">
                    <a:solidFill>
                      <a:schemeClr val="bg1">
                        <a:lumMod val="85000"/>
                        <a:alpha val="37000"/>
                      </a:schemeClr>
                    </a:solidFill>
                  </a:tcPr>
                </a:tc>
                <a:extLst>
                  <a:ext uri="{0D108BD9-81ED-4DB2-BD59-A6C34878D82A}">
                    <a16:rowId xmlns:a16="http://schemas.microsoft.com/office/drawing/2014/main" val="10005"/>
                  </a:ext>
                </a:extLst>
              </a:tr>
            </a:tbl>
          </a:graphicData>
        </a:graphic>
      </p:graphicFrame>
      <p:sp>
        <p:nvSpPr>
          <p:cNvPr id="6" name="Footer Placeholder 5">
            <a:extLst>
              <a:ext uri="{FF2B5EF4-FFF2-40B4-BE49-F238E27FC236}">
                <a16:creationId xmlns:a16="http://schemas.microsoft.com/office/drawing/2014/main" id="{BB878A83-5352-4BCF-BFD9-8FA8FD5D7707}"/>
              </a:ext>
            </a:extLst>
          </p:cNvPr>
          <p:cNvSpPr>
            <a:spLocks noGrp="1"/>
          </p:cNvSpPr>
          <p:nvPr>
            <p:ph type="ftr" sz="quarter" idx="11"/>
          </p:nvPr>
        </p:nvSpPr>
        <p:spPr>
          <a:xfrm>
            <a:off x="4165600" y="6327944"/>
            <a:ext cx="3860800" cy="365125"/>
          </a:xfrm>
        </p:spPr>
        <p:txBody>
          <a:bodyPr/>
          <a:lstStyle/>
          <a:p>
            <a:r>
              <a:rPr lang="en-US"/>
              <a:t>SOLID, LLC - Military 101</a:t>
            </a:r>
          </a:p>
        </p:txBody>
      </p:sp>
      <p:sp>
        <p:nvSpPr>
          <p:cNvPr id="3" name="Slide Number Placeholder 2">
            <a:extLst>
              <a:ext uri="{FF2B5EF4-FFF2-40B4-BE49-F238E27FC236}">
                <a16:creationId xmlns:a16="http://schemas.microsoft.com/office/drawing/2014/main" id="{0FA1C9F9-C152-46F3-B389-B2E1F1658A27}"/>
              </a:ext>
            </a:extLst>
          </p:cNvPr>
          <p:cNvSpPr>
            <a:spLocks noGrp="1"/>
          </p:cNvSpPr>
          <p:nvPr>
            <p:ph type="sldNum" sz="quarter" idx="12"/>
          </p:nvPr>
        </p:nvSpPr>
        <p:spPr/>
        <p:txBody>
          <a:bodyPr/>
          <a:lstStyle/>
          <a:p>
            <a:fld id="{9A3B2906-C4EE-47CD-B74B-A7AB062DB60F}" type="slidenum">
              <a:rPr lang="en-US" smtClean="0"/>
              <a:pPr/>
              <a:t>20</a:t>
            </a:fld>
            <a:endParaRPr lang="en-US"/>
          </a:p>
        </p:txBody>
      </p:sp>
    </p:spTree>
    <p:extLst>
      <p:ext uri="{BB962C8B-B14F-4D97-AF65-F5344CB8AC3E}">
        <p14:creationId xmlns:p14="http://schemas.microsoft.com/office/powerpoint/2010/main" val="364075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5CDED9-7F7F-4A1E-8244-184F4AE24446}"/>
              </a:ext>
            </a:extLst>
          </p:cNvPr>
          <p:cNvSpPr/>
          <p:nvPr/>
        </p:nvSpPr>
        <p:spPr>
          <a:xfrm>
            <a:off x="7009419" y="-39164"/>
            <a:ext cx="518258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EA23709D-F16F-44D8-8EFF-0B9828AACC1A}"/>
              </a:ext>
            </a:extLst>
          </p:cNvPr>
          <p:cNvSpPr/>
          <p:nvPr/>
        </p:nvSpPr>
        <p:spPr>
          <a:xfrm>
            <a:off x="7287065" y="387213"/>
            <a:ext cx="4360988" cy="2407118"/>
          </a:xfrm>
          <a:prstGeom prst="wedgeRectCallout">
            <a:avLst/>
          </a:prstGeom>
          <a:solidFill>
            <a:schemeClr val="bg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325505" y="2029462"/>
          <a:ext cx="6281268" cy="3686697"/>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891260">
                  <a:extLst>
                    <a:ext uri="{9D8B030D-6E8A-4147-A177-3AD203B41FA5}">
                      <a16:colId xmlns:a16="http://schemas.microsoft.com/office/drawing/2014/main" val="20000"/>
                    </a:ext>
                  </a:extLst>
                </a:gridCol>
                <a:gridCol w="1740082">
                  <a:extLst>
                    <a:ext uri="{9D8B030D-6E8A-4147-A177-3AD203B41FA5}">
                      <a16:colId xmlns:a16="http://schemas.microsoft.com/office/drawing/2014/main" val="20001"/>
                    </a:ext>
                  </a:extLst>
                </a:gridCol>
                <a:gridCol w="1824963">
                  <a:extLst>
                    <a:ext uri="{9D8B030D-6E8A-4147-A177-3AD203B41FA5}">
                      <a16:colId xmlns:a16="http://schemas.microsoft.com/office/drawing/2014/main" val="20002"/>
                    </a:ext>
                  </a:extLst>
                </a:gridCol>
                <a:gridCol w="1824963">
                  <a:extLst>
                    <a:ext uri="{9D8B030D-6E8A-4147-A177-3AD203B41FA5}">
                      <a16:colId xmlns:a16="http://schemas.microsoft.com/office/drawing/2014/main" val="588997768"/>
                    </a:ext>
                  </a:extLst>
                </a:gridCol>
              </a:tblGrid>
              <a:tr h="0">
                <a:tc>
                  <a:txBody>
                    <a:bodyPr/>
                    <a:lstStyle/>
                    <a:p>
                      <a:pPr algn="ctr"/>
                      <a:r>
                        <a:rPr lang="en-US"/>
                        <a:t>Service</a:t>
                      </a:r>
                    </a:p>
                  </a:txBody>
                  <a:tcPr/>
                </a:tc>
                <a:tc>
                  <a:txBody>
                    <a:bodyPr/>
                    <a:lstStyle/>
                    <a:p>
                      <a:pPr algn="ctr"/>
                      <a:r>
                        <a:rPr lang="en-US"/>
                        <a:t>Enlisted</a:t>
                      </a:r>
                    </a:p>
                  </a:txBody>
                  <a:tcPr/>
                </a:tc>
                <a:tc>
                  <a:txBody>
                    <a:bodyPr/>
                    <a:lstStyle/>
                    <a:p>
                      <a:pPr algn="ctr"/>
                      <a:r>
                        <a:rPr lang="en-US"/>
                        <a:t>Warrant Officers</a:t>
                      </a:r>
                    </a:p>
                  </a:txBody>
                  <a:tcPr/>
                </a:tc>
                <a:tc>
                  <a:txBody>
                    <a:bodyPr/>
                    <a:lstStyle/>
                    <a:p>
                      <a:pPr lvl="0" algn="ctr">
                        <a:buNone/>
                      </a:pPr>
                      <a:r>
                        <a:rPr lang="en-US"/>
                        <a:t>Officers</a:t>
                      </a:r>
                    </a:p>
                  </a:txBody>
                  <a:tcPr/>
                </a:tc>
                <a:extLst>
                  <a:ext uri="{0D108BD9-81ED-4DB2-BD59-A6C34878D82A}">
                    <a16:rowId xmlns:a16="http://schemas.microsoft.com/office/drawing/2014/main" val="10000"/>
                  </a:ext>
                </a:extLst>
              </a:tr>
              <a:tr h="370840">
                <a:tc>
                  <a:txBody>
                    <a:bodyPr/>
                    <a:lstStyle/>
                    <a:p>
                      <a:r>
                        <a:rPr lang="en-US">
                          <a:solidFill>
                            <a:schemeClr val="accent4">
                              <a:lumMod val="50000"/>
                            </a:schemeClr>
                          </a:solidFill>
                        </a:rPr>
                        <a:t>Army</a:t>
                      </a:r>
                    </a:p>
                  </a:txBody>
                  <a:tcPr/>
                </a:tc>
                <a:tc>
                  <a:txBody>
                    <a:bodyPr/>
                    <a:lstStyle/>
                    <a:p>
                      <a:pPr algn="ctr"/>
                      <a:r>
                        <a:rPr lang="en-US" sz="1600">
                          <a:solidFill>
                            <a:schemeClr val="accent4">
                              <a:lumMod val="50000"/>
                            </a:schemeClr>
                          </a:solidFill>
                        </a:rPr>
                        <a:t>Military Occupational Specialty (MOS) </a:t>
                      </a:r>
                    </a:p>
                  </a:txBody>
                  <a:tcPr anchor="ctr"/>
                </a:tc>
                <a:tc>
                  <a:txBody>
                    <a:bodyPr/>
                    <a:lstStyle/>
                    <a:p>
                      <a:pPr algn="ctr"/>
                      <a:r>
                        <a:rPr lang="en-US" sz="1600">
                          <a:solidFill>
                            <a:schemeClr val="accent4">
                              <a:lumMod val="50000"/>
                            </a:schemeClr>
                          </a:solidFill>
                        </a:rPr>
                        <a:t>Warrant Officer</a:t>
                      </a:r>
                      <a:r>
                        <a:rPr lang="en-US" sz="1600" baseline="0">
                          <a:solidFill>
                            <a:schemeClr val="accent4">
                              <a:lumMod val="50000"/>
                            </a:schemeClr>
                          </a:solidFill>
                        </a:rPr>
                        <a:t> MOS (WO MOS)</a:t>
                      </a:r>
                      <a:endParaRPr lang="en-US" sz="1600">
                        <a:solidFill>
                          <a:schemeClr val="accent4">
                            <a:lumMod val="50000"/>
                          </a:schemeClr>
                        </a:solidFill>
                      </a:endParaRPr>
                    </a:p>
                  </a:txBody>
                  <a:tcPr anchor="ctr"/>
                </a:tc>
                <a:tc>
                  <a:txBody>
                    <a:bodyPr/>
                    <a:lstStyle/>
                    <a:p>
                      <a:pPr lvl="0" algn="ctr">
                        <a:buNone/>
                      </a:pPr>
                      <a:r>
                        <a:rPr lang="en-US" sz="1600">
                          <a:solidFill>
                            <a:schemeClr val="accent4">
                              <a:lumMod val="50000"/>
                            </a:schemeClr>
                          </a:solidFill>
                        </a:rPr>
                        <a:t>Area of Concentration (AOC)</a:t>
                      </a:r>
                    </a:p>
                  </a:txBody>
                  <a:tcPr anchor="ctr"/>
                </a:tc>
                <a:extLst>
                  <a:ext uri="{0D108BD9-81ED-4DB2-BD59-A6C34878D82A}">
                    <a16:rowId xmlns:a16="http://schemas.microsoft.com/office/drawing/2014/main" val="10001"/>
                  </a:ext>
                </a:extLst>
              </a:tr>
              <a:tr h="791097">
                <a:tc>
                  <a:txBody>
                    <a:bodyPr/>
                    <a:lstStyle/>
                    <a:p>
                      <a:r>
                        <a:rPr lang="en-US">
                          <a:solidFill>
                            <a:schemeClr val="accent4">
                              <a:lumMod val="50000"/>
                            </a:schemeClr>
                          </a:solidFill>
                        </a:rPr>
                        <a:t>Navy/</a:t>
                      </a:r>
                    </a:p>
                    <a:p>
                      <a:r>
                        <a:rPr lang="en-US">
                          <a:solidFill>
                            <a:schemeClr val="accent4">
                              <a:lumMod val="50000"/>
                            </a:schemeClr>
                          </a:solidFill>
                        </a:rPr>
                        <a:t>CG</a:t>
                      </a:r>
                    </a:p>
                  </a:txBody>
                  <a:tcPr/>
                </a:tc>
                <a:tc>
                  <a:txBody>
                    <a:bodyPr/>
                    <a:lstStyle/>
                    <a:p>
                      <a:pPr algn="ctr"/>
                      <a:r>
                        <a:rPr lang="en-US" sz="1600">
                          <a:solidFill>
                            <a:schemeClr val="accent4">
                              <a:lumMod val="50000"/>
                            </a:schemeClr>
                          </a:solidFill>
                        </a:rPr>
                        <a:t>Rating</a:t>
                      </a:r>
                    </a:p>
                  </a:txBody>
                  <a:tcPr anchor="ctr"/>
                </a:tc>
                <a:tc>
                  <a:txBody>
                    <a:bodyPr/>
                    <a:lstStyle/>
                    <a:p>
                      <a:pPr algn="ctr"/>
                      <a:r>
                        <a:rPr lang="en-US" sz="1600" baseline="0">
                          <a:solidFill>
                            <a:schemeClr val="accent4">
                              <a:lumMod val="50000"/>
                            </a:schemeClr>
                          </a:solidFill>
                        </a:rPr>
                        <a:t>Chief Warrant Officer (CWO)</a:t>
                      </a:r>
                    </a:p>
                  </a:txBody>
                  <a:tcPr anchor="ctr"/>
                </a:tc>
                <a:tc>
                  <a:txBody>
                    <a:bodyPr/>
                    <a:lstStyle/>
                    <a:p>
                      <a:pPr lvl="0" algn="ctr">
                        <a:buNone/>
                      </a:pPr>
                      <a:r>
                        <a:rPr lang="en-US" sz="1600" b="0" i="0" u="none" strike="noStrike" baseline="0" noProof="0">
                          <a:solidFill>
                            <a:schemeClr val="accent4">
                              <a:lumMod val="50000"/>
                            </a:schemeClr>
                          </a:solidFill>
                          <a:latin typeface="Calibri"/>
                        </a:rPr>
                        <a:t>Designator, LDO,</a:t>
                      </a:r>
                      <a:endParaRPr lang="en-US" sz="1600">
                        <a:solidFill>
                          <a:schemeClr val="accent4">
                            <a:lumMod val="50000"/>
                          </a:schemeClr>
                        </a:solidFill>
                      </a:endParaRPr>
                    </a:p>
                    <a:p>
                      <a:pPr lvl="0" algn="ctr">
                        <a:buNone/>
                      </a:pPr>
                      <a:r>
                        <a:rPr lang="en-US" sz="1600" b="0" i="0" u="none" strike="noStrike" baseline="0" noProof="0">
                          <a:solidFill>
                            <a:schemeClr val="accent4">
                              <a:lumMod val="50000"/>
                            </a:schemeClr>
                          </a:solidFill>
                          <a:latin typeface="Calibri"/>
                        </a:rPr>
                        <a:t>CG Specialty</a:t>
                      </a:r>
                    </a:p>
                  </a:txBody>
                  <a:tcPr anchor="ctr"/>
                </a:tc>
                <a:extLst>
                  <a:ext uri="{0D108BD9-81ED-4DB2-BD59-A6C34878D82A}">
                    <a16:rowId xmlns:a16="http://schemas.microsoft.com/office/drawing/2014/main" val="10002"/>
                  </a:ext>
                </a:extLst>
              </a:tr>
              <a:tr h="370840">
                <a:tc>
                  <a:txBody>
                    <a:bodyPr/>
                    <a:lstStyle/>
                    <a:p>
                      <a:r>
                        <a:rPr lang="en-US">
                          <a:solidFill>
                            <a:schemeClr val="accent4">
                              <a:lumMod val="50000"/>
                            </a:schemeClr>
                          </a:solidFill>
                        </a:rPr>
                        <a:t>Air Force </a:t>
                      </a:r>
                    </a:p>
                  </a:txBody>
                  <a:tcPr/>
                </a:tc>
                <a:tc>
                  <a:txBody>
                    <a:bodyPr/>
                    <a:lstStyle/>
                    <a:p>
                      <a:pPr algn="ctr"/>
                      <a:r>
                        <a:rPr lang="en-US" sz="1600">
                          <a:solidFill>
                            <a:schemeClr val="accent4">
                              <a:lumMod val="50000"/>
                            </a:schemeClr>
                          </a:solidFill>
                        </a:rPr>
                        <a:t>Air Force Specialty Code (AFSC)</a:t>
                      </a:r>
                    </a:p>
                  </a:txBody>
                  <a:tcPr anchor="ctr"/>
                </a:tc>
                <a:tc>
                  <a:txBody>
                    <a:bodyPr/>
                    <a:lstStyle/>
                    <a:p>
                      <a:pPr algn="ctr"/>
                      <a:r>
                        <a:rPr lang="en-US" sz="1600">
                          <a:solidFill>
                            <a:schemeClr val="accent4">
                              <a:lumMod val="50000"/>
                            </a:schemeClr>
                          </a:solidFill>
                        </a:rPr>
                        <a:t>N/A</a:t>
                      </a:r>
                    </a:p>
                    <a:p>
                      <a:pPr algn="ctr"/>
                      <a:endParaRPr lang="en-US" sz="1600">
                        <a:solidFill>
                          <a:schemeClr val="accent4">
                            <a:lumMod val="50000"/>
                          </a:schemeClr>
                        </a:solidFill>
                      </a:endParaRPr>
                    </a:p>
                  </a:txBody>
                  <a:tcPr anchor="ctr"/>
                </a:tc>
                <a:tc>
                  <a:txBody>
                    <a:bodyPr/>
                    <a:lstStyle/>
                    <a:p>
                      <a:pPr lvl="0" algn="ctr">
                        <a:buNone/>
                      </a:pPr>
                      <a:r>
                        <a:rPr lang="en-US" sz="1600" b="0" i="0" u="none" strike="noStrike" noProof="0">
                          <a:solidFill>
                            <a:schemeClr val="accent4">
                              <a:lumMod val="50000"/>
                            </a:schemeClr>
                          </a:solidFill>
                          <a:latin typeface="Calibri"/>
                        </a:rPr>
                        <a:t>AFSC</a:t>
                      </a:r>
                    </a:p>
                    <a:p>
                      <a:pPr lvl="0" algn="ctr">
                        <a:buNone/>
                      </a:pPr>
                      <a:endParaRPr lang="en-US" sz="1600">
                        <a:solidFill>
                          <a:schemeClr val="accent4">
                            <a:lumMod val="50000"/>
                          </a:schemeClr>
                        </a:solidFill>
                      </a:endParaRPr>
                    </a:p>
                  </a:txBody>
                  <a:tcPr anchor="ctr"/>
                </a:tc>
                <a:extLst>
                  <a:ext uri="{0D108BD9-81ED-4DB2-BD59-A6C34878D82A}">
                    <a16:rowId xmlns:a16="http://schemas.microsoft.com/office/drawing/2014/main" val="10003"/>
                  </a:ext>
                </a:extLst>
              </a:tr>
              <a:tr h="145637">
                <a:tc>
                  <a:txBody>
                    <a:bodyPr/>
                    <a:lstStyle/>
                    <a:p>
                      <a:r>
                        <a:rPr lang="en-US">
                          <a:solidFill>
                            <a:schemeClr val="accent4">
                              <a:lumMod val="50000"/>
                            </a:schemeClr>
                          </a:solidFill>
                        </a:rPr>
                        <a:t>Marine Corps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accent4">
                              <a:lumMod val="50000"/>
                            </a:schemeClr>
                          </a:solidFill>
                        </a:rPr>
                        <a:t>Military Occupational Specialty (MOS)</a:t>
                      </a:r>
                    </a:p>
                    <a:p>
                      <a:pPr algn="ctr"/>
                      <a:endParaRPr lang="en-US" sz="1600">
                        <a:solidFill>
                          <a:schemeClr val="accent4">
                            <a:lumMod val="50000"/>
                          </a:schemeClr>
                        </a:solidFill>
                      </a:endParaRPr>
                    </a:p>
                  </a:txBody>
                  <a:tcPr anchor="ctr"/>
                </a:tc>
                <a:tc>
                  <a:txBody>
                    <a:bodyPr/>
                    <a:lstStyle/>
                    <a:p>
                      <a:pPr algn="ctr"/>
                      <a:r>
                        <a:rPr lang="en-US" sz="1600">
                          <a:solidFill>
                            <a:schemeClr val="accent4">
                              <a:lumMod val="50000"/>
                            </a:schemeClr>
                          </a:solidFill>
                        </a:rPr>
                        <a:t>MOS (WO MOS)</a:t>
                      </a:r>
                    </a:p>
                  </a:txBody>
                  <a:tcPr anchor="ctr"/>
                </a:tc>
                <a:tc>
                  <a:txBody>
                    <a:bodyPr/>
                    <a:lstStyle/>
                    <a:p>
                      <a:pPr lvl="0" algn="ctr">
                        <a:buNone/>
                      </a:pPr>
                      <a:r>
                        <a:rPr lang="en-US" sz="1600">
                          <a:solidFill>
                            <a:schemeClr val="accent4">
                              <a:lumMod val="50000"/>
                            </a:schemeClr>
                          </a:solidFill>
                        </a:rPr>
                        <a:t>MOS </a:t>
                      </a:r>
                    </a:p>
                    <a:p>
                      <a:pPr lvl="0" algn="ctr">
                        <a:buNone/>
                      </a:pPr>
                      <a:endParaRPr lang="en-US" sz="1600">
                        <a:solidFill>
                          <a:schemeClr val="accent4">
                            <a:lumMod val="50000"/>
                          </a:schemeClr>
                        </a:solidFill>
                      </a:endParaRPr>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7478172" y="552870"/>
            <a:ext cx="3978772" cy="2092881"/>
          </a:xfrm>
          <a:prstGeom prst="rect">
            <a:avLst/>
          </a:prstGeom>
          <a:noFill/>
          <a:ln w="15875">
            <a:noFill/>
          </a:ln>
        </p:spPr>
        <p:txBody>
          <a:bodyPr wrap="square" rtlCol="0" anchor="t">
            <a:spAutoFit/>
          </a:bodyPr>
          <a:lstStyle/>
          <a:p>
            <a:pPr algn="ctr"/>
            <a:r>
              <a:rPr lang="en-US" b="1">
                <a:latin typeface="Calibri Light" panose="020F0302020204030204" pitchFamily="34" charset="0"/>
                <a:cs typeface="Calibri Light" panose="020F0302020204030204" pitchFamily="34" charset="0"/>
              </a:rPr>
              <a:t>Looking for a Construction Laborer?</a:t>
            </a:r>
          </a:p>
          <a:p>
            <a:pPr algn="ctr"/>
            <a:endParaRPr lang="en-US" sz="1600" b="1">
              <a:solidFill>
                <a:schemeClr val="accent1"/>
              </a:solidFill>
              <a:latin typeface="Calibri Light" panose="020F0302020204030204" pitchFamily="34" charset="0"/>
              <a:cs typeface="Calibri Light" panose="020F0302020204030204" pitchFamily="34" charset="0"/>
            </a:endParaRPr>
          </a:p>
          <a:p>
            <a:pPr marL="228600" indent="-228600">
              <a:buFont typeface="Arial" pitchFamily="34" charset="0"/>
              <a:buChar char="•"/>
            </a:pPr>
            <a:r>
              <a:rPr lang="en-US" sz="1600">
                <a:solidFill>
                  <a:schemeClr val="accent4">
                    <a:lumMod val="50000"/>
                  </a:schemeClr>
                </a:solidFill>
                <a:latin typeface="Calibri Light" panose="020F0302020204030204" pitchFamily="34" charset="0"/>
                <a:cs typeface="Calibri Light" panose="020F0302020204030204" pitchFamily="34" charset="0"/>
              </a:rPr>
              <a:t>Army – 51B – Carpentry and Masonry Specialist</a:t>
            </a:r>
          </a:p>
          <a:p>
            <a:pPr marL="228600" indent="-228600">
              <a:buFont typeface="Arial" pitchFamily="34" charset="0"/>
              <a:buChar char="•"/>
            </a:pPr>
            <a:r>
              <a:rPr lang="en-US" sz="1600">
                <a:solidFill>
                  <a:schemeClr val="accent4">
                    <a:lumMod val="50000"/>
                  </a:schemeClr>
                </a:solidFill>
                <a:latin typeface="Calibri Light" panose="020F0302020204030204" pitchFamily="34" charset="0"/>
                <a:cs typeface="Calibri Light" panose="020F0302020204030204" pitchFamily="34" charset="0"/>
              </a:rPr>
              <a:t>Navy – BU – Builder</a:t>
            </a:r>
          </a:p>
          <a:p>
            <a:pPr marL="228600" indent="-228600">
              <a:buFont typeface="Arial" pitchFamily="34" charset="0"/>
              <a:buChar char="•"/>
            </a:pPr>
            <a:r>
              <a:rPr lang="en-US" sz="1600">
                <a:solidFill>
                  <a:schemeClr val="accent4">
                    <a:lumMod val="50000"/>
                  </a:schemeClr>
                </a:solidFill>
                <a:latin typeface="Calibri Light" panose="020F0302020204030204" pitchFamily="34" charset="0"/>
                <a:cs typeface="Calibri Light" panose="020F0302020204030204" pitchFamily="34" charset="0"/>
              </a:rPr>
              <a:t>Air Force – 3E351 – Structural Journeyman</a:t>
            </a:r>
          </a:p>
          <a:p>
            <a:pPr marL="228600" indent="-228600">
              <a:buFont typeface="Arial" pitchFamily="34" charset="0"/>
              <a:buChar char="•"/>
            </a:pPr>
            <a:r>
              <a:rPr lang="en-US" sz="1600">
                <a:solidFill>
                  <a:schemeClr val="accent4">
                    <a:lumMod val="50000"/>
                  </a:schemeClr>
                </a:solidFill>
                <a:latin typeface="Calibri Light" panose="020F0302020204030204" pitchFamily="34" charset="0"/>
                <a:cs typeface="Calibri Light" panose="020F0302020204030204" pitchFamily="34" charset="0"/>
              </a:rPr>
              <a:t>Marines – 1371 – Operating Engineer</a:t>
            </a:r>
          </a:p>
          <a:p>
            <a:pPr marL="228600" indent="-228600">
              <a:buFont typeface="Arial" pitchFamily="34" charset="0"/>
              <a:buChar char="•"/>
            </a:pPr>
            <a:r>
              <a:rPr lang="en-US" sz="1600">
                <a:solidFill>
                  <a:schemeClr val="accent4">
                    <a:lumMod val="50000"/>
                  </a:schemeClr>
                </a:solidFill>
                <a:latin typeface="Calibri Light" panose="020F0302020204030204" pitchFamily="34" charset="0"/>
                <a:cs typeface="Calibri Light" panose="020F0302020204030204" pitchFamily="34" charset="0"/>
              </a:rPr>
              <a:t>Coast Guard – DC – Damage Controlman</a:t>
            </a:r>
          </a:p>
        </p:txBody>
      </p:sp>
      <p:sp>
        <p:nvSpPr>
          <p:cNvPr id="7" name="Footer Placeholder 6">
            <a:extLst>
              <a:ext uri="{FF2B5EF4-FFF2-40B4-BE49-F238E27FC236}">
                <a16:creationId xmlns:a16="http://schemas.microsoft.com/office/drawing/2014/main" id="{F5D8EE7C-6E42-4C50-BC4F-658854CF5C36}"/>
              </a:ext>
            </a:extLst>
          </p:cNvPr>
          <p:cNvSpPr>
            <a:spLocks noGrp="1"/>
          </p:cNvSpPr>
          <p:nvPr>
            <p:ph type="ftr" sz="quarter" idx="11"/>
          </p:nvPr>
        </p:nvSpPr>
        <p:spPr/>
        <p:txBody>
          <a:bodyPr/>
          <a:lstStyle/>
          <a:p>
            <a:r>
              <a:rPr lang="en-US"/>
              <a:t>SOLID, LLC - Military 101</a:t>
            </a:r>
          </a:p>
        </p:txBody>
      </p:sp>
      <p:sp>
        <p:nvSpPr>
          <p:cNvPr id="3" name="Slide Number Placeholder 2">
            <a:extLst>
              <a:ext uri="{FF2B5EF4-FFF2-40B4-BE49-F238E27FC236}">
                <a16:creationId xmlns:a16="http://schemas.microsoft.com/office/drawing/2014/main" id="{7ABFA91C-8F33-403C-AF68-5D307BDB71B8}"/>
              </a:ext>
            </a:extLst>
          </p:cNvPr>
          <p:cNvSpPr>
            <a:spLocks noGrp="1"/>
          </p:cNvSpPr>
          <p:nvPr>
            <p:ph type="sldNum" sz="quarter" idx="12"/>
          </p:nvPr>
        </p:nvSpPr>
        <p:spPr>
          <a:xfrm>
            <a:off x="8929855" y="6453711"/>
            <a:ext cx="2844800" cy="365125"/>
          </a:xfrm>
        </p:spPr>
        <p:txBody>
          <a:bodyPr/>
          <a:lstStyle/>
          <a:p>
            <a:fld id="{9A3B2906-C4EE-47CD-B74B-A7AB062DB60F}" type="slidenum">
              <a:rPr lang="en-US" smtClean="0"/>
              <a:pPr/>
              <a:t>21</a:t>
            </a:fld>
            <a:endParaRPr lang="en-US"/>
          </a:p>
        </p:txBody>
      </p:sp>
      <p:sp>
        <p:nvSpPr>
          <p:cNvPr id="2" name="Title 1"/>
          <p:cNvSpPr>
            <a:spLocks noGrp="1"/>
          </p:cNvSpPr>
          <p:nvPr>
            <p:ph type="title"/>
          </p:nvPr>
        </p:nvSpPr>
        <p:spPr>
          <a:xfrm>
            <a:off x="735056" y="246363"/>
            <a:ext cx="5182581" cy="1143000"/>
          </a:xfrm>
        </p:spPr>
        <p:txBody>
          <a:bodyPr>
            <a:normAutofit fontScale="90000"/>
          </a:bodyPr>
          <a:lstStyle/>
          <a:p>
            <a:pPr algn="ctr"/>
            <a:r>
              <a:rPr lang="en-US" b="0">
                <a:latin typeface="Calibri Light" panose="020F0302020204030204" pitchFamily="34" charset="0"/>
                <a:cs typeface="Calibri Light" panose="020F0302020204030204" pitchFamily="34" charset="0"/>
              </a:rPr>
              <a:t>Learning the Lingo:  Military Occupations</a:t>
            </a:r>
          </a:p>
        </p:txBody>
      </p:sp>
      <p:pic>
        <p:nvPicPr>
          <p:cNvPr id="3074" name="Picture 2" descr="Army Carpentry and Masonry Specialist (MOS 12W): Career Details">
            <a:extLst>
              <a:ext uri="{FF2B5EF4-FFF2-40B4-BE49-F238E27FC236}">
                <a16:creationId xmlns:a16="http://schemas.microsoft.com/office/drawing/2014/main" id="{8D34944D-FCDE-46D2-A8D1-478C19B46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065" y="3429000"/>
            <a:ext cx="4360987" cy="2900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034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DCCC6F-068F-4BE2-9E66-68C1C850BDC9}"/>
              </a:ext>
            </a:extLst>
          </p:cNvPr>
          <p:cNvSpPr/>
          <p:nvPr/>
        </p:nvSpPr>
        <p:spPr>
          <a:xfrm>
            <a:off x="144379" y="0"/>
            <a:ext cx="547297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74651" y="136524"/>
            <a:ext cx="4849939" cy="1450124"/>
          </a:xfrm>
        </p:spPr>
        <p:txBody>
          <a:bodyPr>
            <a:normAutofit/>
          </a:bodyPr>
          <a:lstStyle/>
          <a:p>
            <a:pPr algn="ctr"/>
            <a:r>
              <a:rPr lang="en-US" sz="2800">
                <a:latin typeface="Calibri Light" panose="020F0302020204030204" pitchFamily="34" charset="0"/>
                <a:cs typeface="Calibri Light" panose="020F0302020204030204" pitchFamily="34" charset="0"/>
              </a:rPr>
              <a:t>Top 10 Occupational Areas of </a:t>
            </a:r>
            <a:br>
              <a:rPr lang="en-US" sz="2800">
                <a:latin typeface="Calibri Light" panose="020F0302020204030204" pitchFamily="34" charset="0"/>
                <a:cs typeface="Calibri Light" panose="020F0302020204030204" pitchFamily="34" charset="0"/>
              </a:rPr>
            </a:br>
            <a:r>
              <a:rPr lang="en-US" sz="2800">
                <a:latin typeface="Calibri Light" panose="020F0302020204030204" pitchFamily="34" charset="0"/>
                <a:cs typeface="Calibri Light" panose="020F0302020204030204" pitchFamily="34" charset="0"/>
              </a:rPr>
              <a:t>Transitioning Military Personnel</a:t>
            </a:r>
          </a:p>
        </p:txBody>
      </p:sp>
      <p:sp>
        <p:nvSpPr>
          <p:cNvPr id="4" name="Content Placeholder 3"/>
          <p:cNvSpPr>
            <a:spLocks noGrp="1"/>
          </p:cNvSpPr>
          <p:nvPr>
            <p:ph sz="half" idx="2"/>
          </p:nvPr>
        </p:nvSpPr>
        <p:spPr>
          <a:xfrm>
            <a:off x="6574651" y="1402947"/>
            <a:ext cx="5007749" cy="4942489"/>
          </a:xfrm>
          <a:ln>
            <a:noFill/>
          </a:ln>
        </p:spPr>
        <p:txBody>
          <a:bodyPr>
            <a:normAutofit fontScale="25000" lnSpcReduction="20000"/>
          </a:bodyPr>
          <a:lstStyle/>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Aircraft Mechanics</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Automotive Service Technicians and Mechanics</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Computer Support Specialist/Operators/ Security Specialists </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Cooks/Food Preparation Workers</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Health Care Support Occupations</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Police/Security Guard</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Supply Chain (Shipping, Receiving/Traffic Clerks OR Stock Clerks/Order Filers/Logisticians)</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Truck Driver</a:t>
            </a:r>
          </a:p>
          <a:p>
            <a:pPr>
              <a:lnSpc>
                <a:spcPct val="170000"/>
              </a:lnSpc>
              <a:spcBef>
                <a:spcPts val="0"/>
              </a:spcBef>
              <a:buClr>
                <a:schemeClr val="accent4">
                  <a:lumMod val="50000"/>
                </a:schemeClr>
              </a:buClr>
              <a:buSzPct val="50000"/>
              <a:buFont typeface="Courier New" panose="02070309020205020404" pitchFamily="49" charset="0"/>
              <a:buChar char="o"/>
            </a:pPr>
            <a:r>
              <a:rPr lang="en-US" sz="7200">
                <a:solidFill>
                  <a:schemeClr val="accent4">
                    <a:lumMod val="50000"/>
                  </a:schemeClr>
                </a:solidFill>
                <a:latin typeface="Calibri Light" panose="020F0302020204030204" pitchFamily="34" charset="0"/>
                <a:cs typeface="Calibri Light" panose="020F0302020204030204" pitchFamily="34" charset="0"/>
              </a:rPr>
              <a:t>Military Specific</a:t>
            </a:r>
          </a:p>
          <a:p>
            <a:pPr>
              <a:buSzPct val="50000"/>
              <a:buFont typeface="Courier New" panose="02070309020205020404" pitchFamily="49" charset="0"/>
              <a:buChar char="o"/>
            </a:pPr>
            <a:endParaRPr lang="en-US" sz="1800">
              <a:solidFill>
                <a:schemeClr val="accent4">
                  <a:lumMod val="50000"/>
                </a:schemeClr>
              </a:solidFill>
              <a:latin typeface="Calibri Light" panose="020F0302020204030204" pitchFamily="34" charset="0"/>
              <a:cs typeface="Calibri Light" panose="020F0302020204030204" pitchFamily="34" charset="0"/>
            </a:endParaRPr>
          </a:p>
        </p:txBody>
      </p:sp>
      <p:sp>
        <p:nvSpPr>
          <p:cNvPr id="7" name="Footer Placeholder 6">
            <a:extLst>
              <a:ext uri="{FF2B5EF4-FFF2-40B4-BE49-F238E27FC236}">
                <a16:creationId xmlns:a16="http://schemas.microsoft.com/office/drawing/2014/main" id="{B56327F7-E501-42D2-B63D-06FDE703FC70}"/>
              </a:ext>
            </a:extLst>
          </p:cNvPr>
          <p:cNvSpPr>
            <a:spLocks noGrp="1"/>
          </p:cNvSpPr>
          <p:nvPr>
            <p:ph type="ftr" sz="quarter" idx="11"/>
          </p:nvPr>
        </p:nvSpPr>
        <p:spPr>
          <a:xfrm>
            <a:off x="950464" y="6492875"/>
            <a:ext cx="3860800" cy="365125"/>
          </a:xfrm>
        </p:spPr>
        <p:txBody>
          <a:bodyPr/>
          <a:lstStyle/>
          <a:p>
            <a:r>
              <a:rPr lang="en-US"/>
              <a:t>SOLID, LLC - Military 101</a:t>
            </a:r>
          </a:p>
        </p:txBody>
      </p:sp>
      <p:sp>
        <p:nvSpPr>
          <p:cNvPr id="3" name="Slide Number Placeholder 2">
            <a:extLst>
              <a:ext uri="{FF2B5EF4-FFF2-40B4-BE49-F238E27FC236}">
                <a16:creationId xmlns:a16="http://schemas.microsoft.com/office/drawing/2014/main" id="{BF970C2B-5094-4623-9CF6-FF8439DE071D}"/>
              </a:ext>
            </a:extLst>
          </p:cNvPr>
          <p:cNvSpPr>
            <a:spLocks noGrp="1"/>
          </p:cNvSpPr>
          <p:nvPr>
            <p:ph type="sldNum" sz="quarter" idx="12"/>
          </p:nvPr>
        </p:nvSpPr>
        <p:spPr/>
        <p:txBody>
          <a:bodyPr/>
          <a:lstStyle/>
          <a:p>
            <a:fld id="{9A3B2906-C4EE-47CD-B74B-A7AB062DB60F}" type="slidenum">
              <a:rPr lang="en-US" smtClean="0"/>
              <a:pPr/>
              <a:t>22</a:t>
            </a:fld>
            <a:endParaRPr lang="en-US"/>
          </a:p>
        </p:txBody>
      </p:sp>
      <p:pic>
        <p:nvPicPr>
          <p:cNvPr id="1026" name="Picture 2" descr="U.S. Marine Corps Sgt. Johnathan Davis, an AV-8B Harrier airframe mechanic assigned to Marine Medium Tiltrotor Squadron (VMM) 266 (Reinforced), 26th Marine Expeditionary Unit (MEU), performs general maintenance on his aircraft on the flight deck of the USS Kearsarge (LHD 3), at sea, July 20, 2013. (U.S. Marine Corps photo/Christopher Q. Stone)">
            <a:extLst>
              <a:ext uri="{FF2B5EF4-FFF2-40B4-BE49-F238E27FC236}">
                <a16:creationId xmlns:a16="http://schemas.microsoft.com/office/drawing/2014/main" id="{A520AFC7-522E-46D4-A989-91DBB8841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60" y="243121"/>
            <a:ext cx="4778819" cy="3185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U.S. Army flight medic SSG Rahkeem Francis perpares to receive wounded Marines aboard his MEDEVAC helicopter September 25, 2010. Source: Scott Olson/Getty Images">
            <a:extLst>
              <a:ext uri="{FF2B5EF4-FFF2-40B4-BE49-F238E27FC236}">
                <a16:creationId xmlns:a16="http://schemas.microsoft.com/office/drawing/2014/main" id="{87A69568-03B2-4E58-8277-27E19A88E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61" y="3657351"/>
            <a:ext cx="4778818" cy="2688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850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04BD3-AD9A-4067-A371-A96632DA83D5}"/>
              </a:ext>
            </a:extLst>
          </p:cNvPr>
          <p:cNvSpPr/>
          <p:nvPr/>
        </p:nvSpPr>
        <p:spPr>
          <a:xfrm>
            <a:off x="5933769" y="-5036"/>
            <a:ext cx="641684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82F703B-FF1D-4611-8166-C5861ABF25FF}"/>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1C30B57D-0C58-43F0-BC3A-1602097F05A4}"/>
              </a:ext>
            </a:extLst>
          </p:cNvPr>
          <p:cNvSpPr>
            <a:spLocks noGrp="1"/>
          </p:cNvSpPr>
          <p:nvPr>
            <p:ph type="sldNum" sz="quarter" idx="12"/>
          </p:nvPr>
        </p:nvSpPr>
        <p:spPr/>
        <p:txBody>
          <a:bodyPr/>
          <a:lstStyle/>
          <a:p>
            <a:fld id="{9A3B2906-C4EE-47CD-B74B-A7AB062DB60F}" type="slidenum">
              <a:rPr lang="en-US" smtClean="0"/>
              <a:pPr/>
              <a:t>23</a:t>
            </a:fld>
            <a:endParaRPr lang="en-US"/>
          </a:p>
        </p:txBody>
      </p:sp>
      <p:sp>
        <p:nvSpPr>
          <p:cNvPr id="6" name="Title 1">
            <a:extLst>
              <a:ext uri="{FF2B5EF4-FFF2-40B4-BE49-F238E27FC236}">
                <a16:creationId xmlns:a16="http://schemas.microsoft.com/office/drawing/2014/main" id="{6C1F9767-97E9-43D6-948B-56B84746A2E2}"/>
              </a:ext>
            </a:extLst>
          </p:cNvPr>
          <p:cNvSpPr>
            <a:spLocks noGrp="1"/>
          </p:cNvSpPr>
          <p:nvPr>
            <p:ph type="title"/>
          </p:nvPr>
        </p:nvSpPr>
        <p:spPr>
          <a:xfrm>
            <a:off x="580833" y="340036"/>
            <a:ext cx="5352936" cy="1087819"/>
          </a:xfrm>
        </p:spPr>
        <p:txBody>
          <a:bodyPr anchor="b">
            <a:noAutofit/>
          </a:bodyPr>
          <a:lstStyle/>
          <a:p>
            <a:pPr>
              <a:lnSpc>
                <a:spcPct val="90000"/>
              </a:lnSpc>
            </a:pPr>
            <a:r>
              <a:rPr lang="en-US" sz="3000" b="0">
                <a:latin typeface="Calibri Light" panose="020F0302020204030204" pitchFamily="34" charset="0"/>
                <a:cs typeface="Calibri Light" panose="020F0302020204030204" pitchFamily="34" charset="0"/>
              </a:rPr>
              <a:t>Military Occupations with No Civilian Job Equivalents</a:t>
            </a:r>
          </a:p>
        </p:txBody>
      </p:sp>
      <p:sp>
        <p:nvSpPr>
          <p:cNvPr id="12" name="Content Placeholder 2">
            <a:extLst>
              <a:ext uri="{FF2B5EF4-FFF2-40B4-BE49-F238E27FC236}">
                <a16:creationId xmlns:a16="http://schemas.microsoft.com/office/drawing/2014/main" id="{2A89698F-EF80-41AF-B490-EEFC847FFCA0}"/>
              </a:ext>
            </a:extLst>
          </p:cNvPr>
          <p:cNvSpPr>
            <a:spLocks noGrp="1"/>
          </p:cNvSpPr>
          <p:nvPr>
            <p:ph idx="1"/>
          </p:nvPr>
        </p:nvSpPr>
        <p:spPr>
          <a:xfrm>
            <a:off x="580833" y="1851379"/>
            <a:ext cx="4639593" cy="3995553"/>
          </a:xfrm>
        </p:spPr>
        <p:txBody>
          <a:bodyPr vert="horz" lIns="91440" tIns="45720" rIns="91440" bIns="45720" rtlCol="0">
            <a:normAutofit lnSpcReduction="10000"/>
          </a:bodyPr>
          <a:lstStyle/>
          <a:p>
            <a:pPr marL="0" indent="0">
              <a:lnSpc>
                <a:spcPct val="90000"/>
              </a:lnSpc>
              <a:buNone/>
            </a:pPr>
            <a:r>
              <a:rPr lang="en-US" sz="1800">
                <a:solidFill>
                  <a:schemeClr val="accent4">
                    <a:lumMod val="50000"/>
                  </a:schemeClr>
                </a:solidFill>
                <a:latin typeface="Calibri Light" panose="020F0302020204030204" pitchFamily="34" charset="0"/>
                <a:cs typeface="Calibri Light" panose="020F0302020204030204" pitchFamily="34" charset="0"/>
              </a:rPr>
              <a:t>Vast majority of military occupations have a direct civilian job equivalent</a:t>
            </a:r>
          </a:p>
          <a:p>
            <a:pPr marL="0" indent="0">
              <a:lnSpc>
                <a:spcPct val="90000"/>
              </a:lnSpc>
              <a:buNone/>
            </a:pPr>
            <a:endParaRPr lang="en-US" sz="1800">
              <a:solidFill>
                <a:schemeClr val="accent4">
                  <a:lumMod val="50000"/>
                </a:schemeClr>
              </a:solidFill>
              <a:latin typeface="Calibri Light" panose="020F0302020204030204" pitchFamily="34" charset="0"/>
              <a:cs typeface="Calibri Light" panose="020F0302020204030204" pitchFamily="34" charset="0"/>
            </a:endParaRPr>
          </a:p>
          <a:p>
            <a:pPr marL="0" indent="0">
              <a:lnSpc>
                <a:spcPct val="90000"/>
              </a:lnSpc>
              <a:buNone/>
            </a:pPr>
            <a:r>
              <a:rPr lang="en-US" sz="1800">
                <a:solidFill>
                  <a:schemeClr val="accent4">
                    <a:lumMod val="50000"/>
                  </a:schemeClr>
                </a:solidFill>
                <a:latin typeface="Calibri Light" panose="020F0302020204030204" pitchFamily="34" charset="0"/>
                <a:cs typeface="Calibri Light" panose="020F0302020204030204" pitchFamily="34" charset="0"/>
              </a:rPr>
              <a:t>Army and Marine Corps have largest numbers of enlisted Service members with no direct civilian job equivalent (e.g., Infantry, Mortar Man, Field Artillery)</a:t>
            </a:r>
          </a:p>
          <a:p>
            <a:pPr marL="0" indent="0">
              <a:lnSpc>
                <a:spcPct val="90000"/>
              </a:lnSpc>
              <a:buNone/>
            </a:pPr>
            <a:endParaRPr lang="en-US" sz="1800">
              <a:solidFill>
                <a:schemeClr val="accent4">
                  <a:lumMod val="50000"/>
                </a:schemeClr>
              </a:solidFill>
              <a:latin typeface="Calibri Light" panose="020F0302020204030204" pitchFamily="34" charset="0"/>
              <a:cs typeface="Calibri Light" panose="020F0302020204030204" pitchFamily="34" charset="0"/>
            </a:endParaRPr>
          </a:p>
          <a:p>
            <a:pPr marL="0" indent="0">
              <a:lnSpc>
                <a:spcPct val="90000"/>
              </a:lnSpc>
              <a:spcBef>
                <a:spcPct val="35000"/>
              </a:spcBef>
              <a:buNone/>
            </a:pPr>
            <a:r>
              <a:rPr lang="en-US" sz="1800">
                <a:solidFill>
                  <a:schemeClr val="accent4">
                    <a:lumMod val="50000"/>
                  </a:schemeClr>
                </a:solidFill>
                <a:latin typeface="Calibri Light" panose="020F0302020204030204" pitchFamily="34" charset="0"/>
                <a:cs typeface="Calibri Light" panose="020F0302020204030204" pitchFamily="34" charset="0"/>
              </a:rPr>
              <a:t>Lack of direct civilian occupational equivalent:</a:t>
            </a:r>
          </a:p>
          <a:p>
            <a:pPr lvl="1">
              <a:lnSpc>
                <a:spcPct val="90000"/>
              </a:lnSpc>
              <a:spcBef>
                <a:spcPct val="35000"/>
              </a:spcBef>
              <a:buFont typeface="Arial" panose="020B0604020202020204" pitchFamily="34" charset="0"/>
              <a:buChar char="•"/>
            </a:pPr>
            <a:r>
              <a:rPr lang="en-US" sz="1800" i="1" u="sng">
                <a:solidFill>
                  <a:schemeClr val="accent4">
                    <a:lumMod val="50000"/>
                  </a:schemeClr>
                </a:solidFill>
                <a:latin typeface="Calibri Light" panose="020F0302020204030204" pitchFamily="34" charset="0"/>
                <a:cs typeface="Calibri Light" panose="020F0302020204030204" pitchFamily="34" charset="0"/>
              </a:rPr>
              <a:t>Does not</a:t>
            </a:r>
            <a:r>
              <a:rPr lang="en-US" sz="1800" i="1">
                <a:solidFill>
                  <a:schemeClr val="accent4">
                    <a:lumMod val="50000"/>
                  </a:schemeClr>
                </a:solidFill>
                <a:latin typeface="Calibri Light" panose="020F0302020204030204" pitchFamily="34" charset="0"/>
                <a:cs typeface="Calibri Light" panose="020F0302020204030204" pitchFamily="34" charset="0"/>
              </a:rPr>
              <a:t> </a:t>
            </a:r>
            <a:r>
              <a:rPr lang="en-US" sz="1800">
                <a:solidFill>
                  <a:schemeClr val="accent4">
                    <a:lumMod val="50000"/>
                  </a:schemeClr>
                </a:solidFill>
                <a:latin typeface="Calibri Light" panose="020F0302020204030204" pitchFamily="34" charset="0"/>
                <a:cs typeface="Calibri Light" panose="020F0302020204030204" pitchFamily="34" charset="0"/>
              </a:rPr>
              <a:t>mean that the Service member lacks transferrable skills</a:t>
            </a:r>
          </a:p>
          <a:p>
            <a:pPr lvl="1">
              <a:lnSpc>
                <a:spcPct val="90000"/>
              </a:lnSpc>
              <a:spcBef>
                <a:spcPct val="35000"/>
              </a:spcBef>
              <a:buFont typeface="Arial" panose="020B0604020202020204" pitchFamily="34" charset="0"/>
              <a:buChar char="•"/>
            </a:pPr>
            <a:r>
              <a:rPr lang="en-US" sz="1800" i="1" u="sng">
                <a:solidFill>
                  <a:schemeClr val="accent4">
                    <a:lumMod val="50000"/>
                  </a:schemeClr>
                </a:solidFill>
                <a:latin typeface="Calibri Light" panose="020F0302020204030204" pitchFamily="34" charset="0"/>
                <a:cs typeface="Calibri Light" panose="020F0302020204030204" pitchFamily="34" charset="0"/>
              </a:rPr>
              <a:t>Does</a:t>
            </a:r>
            <a:r>
              <a:rPr lang="en-US" sz="1800" u="sng">
                <a:solidFill>
                  <a:schemeClr val="accent4">
                    <a:lumMod val="50000"/>
                  </a:schemeClr>
                </a:solidFill>
                <a:latin typeface="Calibri Light" panose="020F0302020204030204" pitchFamily="34" charset="0"/>
                <a:cs typeface="Calibri Light" panose="020F0302020204030204" pitchFamily="34" charset="0"/>
              </a:rPr>
              <a:t> </a:t>
            </a:r>
            <a:r>
              <a:rPr lang="en-US" sz="1800">
                <a:solidFill>
                  <a:schemeClr val="accent4">
                    <a:lumMod val="50000"/>
                  </a:schemeClr>
                </a:solidFill>
                <a:latin typeface="Calibri Light" panose="020F0302020204030204" pitchFamily="34" charset="0"/>
                <a:cs typeface="Calibri Light" panose="020F0302020204030204" pitchFamily="34" charset="0"/>
              </a:rPr>
              <a:t>make it more difficult for Service members to document the transferability of their skills</a:t>
            </a:r>
          </a:p>
          <a:p>
            <a:pPr>
              <a:lnSpc>
                <a:spcPct val="90000"/>
              </a:lnSpc>
            </a:pPr>
            <a:endParaRPr lang="en-US" sz="1400"/>
          </a:p>
        </p:txBody>
      </p:sp>
      <p:pic>
        <p:nvPicPr>
          <p:cNvPr id="5124" name="Picture 4" descr="Jobs for infantry vets: What you need to know">
            <a:extLst>
              <a:ext uri="{FF2B5EF4-FFF2-40B4-BE49-F238E27FC236}">
                <a16:creationId xmlns:a16="http://schemas.microsoft.com/office/drawing/2014/main" id="{01BF6283-FD1D-4CC9-9D37-5415A80E4007}"/>
              </a:ext>
            </a:extLst>
          </p:cNvPr>
          <p:cNvPicPr>
            <a:picLocks noChangeAspect="1" noChangeArrowheads="1"/>
          </p:cNvPicPr>
          <p:nvPr/>
        </p:nvPicPr>
        <p:blipFill rotWithShape="1">
          <a:blip r:embed="rId3">
            <a:alphaModFix amt="76000"/>
            <a:extLst>
              <a:ext uri="{28A0092B-C50C-407E-A947-70E740481C1C}">
                <a14:useLocalDpi xmlns:a14="http://schemas.microsoft.com/office/drawing/2010/main" val="0"/>
              </a:ext>
            </a:extLst>
          </a:blip>
          <a:srcRect r="26110"/>
          <a:stretch/>
        </p:blipFill>
        <p:spPr bwMode="auto">
          <a:xfrm>
            <a:off x="6181922" y="566016"/>
            <a:ext cx="5948350" cy="5366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043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5CE673-4B34-49AF-A82F-DCA1155C1888}"/>
              </a:ext>
            </a:extLst>
          </p:cNvPr>
          <p:cNvSpPr/>
          <p:nvPr/>
        </p:nvSpPr>
        <p:spPr>
          <a:xfrm>
            <a:off x="0" y="1279524"/>
            <a:ext cx="12192000" cy="46278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5684" y="136524"/>
            <a:ext cx="7555832" cy="1143000"/>
          </a:xfrm>
        </p:spPr>
        <p:txBody>
          <a:bodyPr>
            <a:normAutofit/>
          </a:bodyPr>
          <a:lstStyle/>
          <a:p>
            <a:r>
              <a:rPr lang="en-US" b="0">
                <a:latin typeface="Calibri Light" panose="020F0302020204030204" pitchFamily="34" charset="0"/>
                <a:cs typeface="Calibri Light" panose="020F0302020204030204" pitchFamily="34" charset="0"/>
              </a:rPr>
              <a:t>Civilian Credentialing Opportunities</a:t>
            </a:r>
          </a:p>
        </p:txBody>
      </p:sp>
      <p:sp>
        <p:nvSpPr>
          <p:cNvPr id="3" name="Content Placeholder 2"/>
          <p:cNvSpPr>
            <a:spLocks noGrp="1"/>
          </p:cNvSpPr>
          <p:nvPr>
            <p:ph idx="1"/>
          </p:nvPr>
        </p:nvSpPr>
        <p:spPr>
          <a:xfrm>
            <a:off x="247980" y="1560711"/>
            <a:ext cx="5405080" cy="4178968"/>
          </a:xfrm>
        </p:spPr>
        <p:txBody>
          <a:bodyPr>
            <a:normAutofit lnSpcReduction="10000"/>
          </a:bodyPr>
          <a:lstStyle/>
          <a:p>
            <a:pPr fontAlgn="ct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For transitioning service members, certifications and licenses are a means of demonstrating to civilian employers that their skills are on par with those of their civilian counterparts. </a:t>
            </a:r>
          </a:p>
          <a:p>
            <a:pPr fontAlgn="ctr">
              <a:buClr>
                <a:schemeClr val="accent4">
                  <a:lumMod val="50000"/>
                </a:schemeClr>
              </a:buClr>
              <a:buFont typeface="Arial" panose="020B0604020202020204" pitchFamily="34" charset="0"/>
              <a:buChar char="•"/>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fontAlgn="ct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Service members have a high success rate in attaining civilian credentials. High pass rates demonstrate the relevance of military training and experience to civilian jobs. </a:t>
            </a:r>
          </a:p>
          <a:p>
            <a:pPr fontAlgn="ctr"/>
            <a:endParaRPr lang="en-US">
              <a:solidFill>
                <a:schemeClr val="accent4">
                  <a:lumMod val="50000"/>
                </a:schemeClr>
              </a:solidFill>
              <a:latin typeface="Calibri Light" panose="020F0302020204030204" pitchFamily="34" charset="0"/>
              <a:cs typeface="Calibri Light" panose="020F0302020204030204" pitchFamily="34" charset="0"/>
            </a:endParaRPr>
          </a:p>
        </p:txBody>
      </p:sp>
      <p:sp>
        <p:nvSpPr>
          <p:cNvPr id="6" name="Footer Placeholder 5">
            <a:extLst>
              <a:ext uri="{FF2B5EF4-FFF2-40B4-BE49-F238E27FC236}">
                <a16:creationId xmlns:a16="http://schemas.microsoft.com/office/drawing/2014/main" id="{B7F0FBCF-AF46-4AE8-8771-16089EBCC17E}"/>
              </a:ext>
            </a:extLst>
          </p:cNvPr>
          <p:cNvSpPr>
            <a:spLocks noGrp="1"/>
          </p:cNvSpPr>
          <p:nvPr>
            <p:ph type="ftr" sz="quarter" idx="11"/>
          </p:nvPr>
        </p:nvSpPr>
        <p:spPr/>
        <p:txBody>
          <a:bodyPr/>
          <a:lstStyle/>
          <a:p>
            <a:r>
              <a:rPr lang="en-US"/>
              <a:t>SOLID, LLC - Military 101</a:t>
            </a:r>
          </a:p>
        </p:txBody>
      </p:sp>
      <p:sp>
        <p:nvSpPr>
          <p:cNvPr id="4" name="Slide Number Placeholder 3">
            <a:extLst>
              <a:ext uri="{FF2B5EF4-FFF2-40B4-BE49-F238E27FC236}">
                <a16:creationId xmlns:a16="http://schemas.microsoft.com/office/drawing/2014/main" id="{4DB03A48-DBA2-4D91-8C9F-E5AC01D9229F}"/>
              </a:ext>
            </a:extLst>
          </p:cNvPr>
          <p:cNvSpPr>
            <a:spLocks noGrp="1"/>
          </p:cNvSpPr>
          <p:nvPr>
            <p:ph type="sldNum" sz="quarter" idx="12"/>
          </p:nvPr>
        </p:nvSpPr>
        <p:spPr/>
        <p:txBody>
          <a:bodyPr/>
          <a:lstStyle/>
          <a:p>
            <a:fld id="{9A3B2906-C4EE-47CD-B74B-A7AB062DB60F}" type="slidenum">
              <a:rPr lang="en-US" smtClean="0"/>
              <a:pPr/>
              <a:t>24</a:t>
            </a:fld>
            <a:endParaRPr lang="en-US"/>
          </a:p>
        </p:txBody>
      </p:sp>
      <p:grpSp>
        <p:nvGrpSpPr>
          <p:cNvPr id="26" name="Group 25">
            <a:extLst>
              <a:ext uri="{FF2B5EF4-FFF2-40B4-BE49-F238E27FC236}">
                <a16:creationId xmlns:a16="http://schemas.microsoft.com/office/drawing/2014/main" id="{1EEA98B9-E757-48C2-9B2D-2023EA70E90C}"/>
              </a:ext>
            </a:extLst>
          </p:cNvPr>
          <p:cNvGrpSpPr/>
          <p:nvPr/>
        </p:nvGrpSpPr>
        <p:grpSpPr>
          <a:xfrm>
            <a:off x="6339087" y="1587859"/>
            <a:ext cx="5604933" cy="4011226"/>
            <a:chOff x="6383867" y="1728453"/>
            <a:chExt cx="5604933" cy="4011226"/>
          </a:xfrm>
        </p:grpSpPr>
        <p:sp>
          <p:nvSpPr>
            <p:cNvPr id="18" name="TextBox 17">
              <a:extLst>
                <a:ext uri="{FF2B5EF4-FFF2-40B4-BE49-F238E27FC236}">
                  <a16:creationId xmlns:a16="http://schemas.microsoft.com/office/drawing/2014/main" id="{10139749-3DC3-4D5F-A0F3-8B6684C7342A}"/>
                </a:ext>
              </a:extLst>
            </p:cNvPr>
            <p:cNvSpPr txBox="1"/>
            <p:nvPr/>
          </p:nvSpPr>
          <p:spPr>
            <a:xfrm>
              <a:off x="7417692" y="2008159"/>
              <a:ext cx="3720876" cy="707886"/>
            </a:xfrm>
            <a:prstGeom prst="rect">
              <a:avLst/>
            </a:prstGeom>
            <a:noFill/>
          </p:spPr>
          <p:txBody>
            <a:bodyPr wrap="square" rtlCol="0">
              <a:spAutoFit/>
            </a:bodyPr>
            <a:lstStyle/>
            <a:p>
              <a:pPr algn="ctr"/>
              <a:r>
                <a:rPr lang="en-US" sz="2000" b="1"/>
                <a:t>CERTIFICATION AND LICENSURE EXAM PASS RATES</a:t>
              </a:r>
            </a:p>
          </p:txBody>
        </p:sp>
        <p:sp>
          <p:nvSpPr>
            <p:cNvPr id="20" name="Rectangle: Rounded Corners 19">
              <a:extLst>
                <a:ext uri="{FF2B5EF4-FFF2-40B4-BE49-F238E27FC236}">
                  <a16:creationId xmlns:a16="http://schemas.microsoft.com/office/drawing/2014/main" id="{9C54D0F4-C304-4048-8E0F-91BE9185E0F2}"/>
                </a:ext>
              </a:extLst>
            </p:cNvPr>
            <p:cNvSpPr/>
            <p:nvPr/>
          </p:nvSpPr>
          <p:spPr>
            <a:xfrm>
              <a:off x="6383867" y="1728453"/>
              <a:ext cx="5604933" cy="401122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1FDB3D8-71CB-400F-B71B-A3D32B0925EB}"/>
                </a:ext>
              </a:extLst>
            </p:cNvPr>
            <p:cNvSpPr txBox="1"/>
            <p:nvPr/>
          </p:nvSpPr>
          <p:spPr>
            <a:xfrm>
              <a:off x="6583720" y="4690937"/>
              <a:ext cx="5405080" cy="830997"/>
            </a:xfrm>
            <a:prstGeom prst="rect">
              <a:avLst/>
            </a:prstGeom>
            <a:noFill/>
          </p:spPr>
          <p:txBody>
            <a:bodyPr wrap="square">
              <a:spAutoFit/>
            </a:bodyPr>
            <a:lstStyle/>
            <a:p>
              <a:r>
                <a:rPr lang="en-US" sz="1600">
                  <a:solidFill>
                    <a:schemeClr val="accent4">
                      <a:lumMod val="50000"/>
                    </a:schemeClr>
                  </a:solidFill>
                  <a:latin typeface="Calibri Light" panose="020F0302020204030204" pitchFamily="34" charset="0"/>
                  <a:cs typeface="Calibri Light" panose="020F0302020204030204" pitchFamily="34" charset="0"/>
                </a:rPr>
                <a:t>One statistic from the Navy showed that its Service members have a pass rate of over 85 percent on certification and licensure exams, compared to industry average of 70 percent. </a:t>
              </a:r>
              <a:endParaRPr lang="en-US" sz="1600"/>
            </a:p>
          </p:txBody>
        </p:sp>
        <p:sp>
          <p:nvSpPr>
            <p:cNvPr id="22" name="Oval 21">
              <a:extLst>
                <a:ext uri="{FF2B5EF4-FFF2-40B4-BE49-F238E27FC236}">
                  <a16:creationId xmlns:a16="http://schemas.microsoft.com/office/drawing/2014/main" id="{77DE6F80-0E9C-4C36-945A-874A72EA2A4E}"/>
                </a:ext>
              </a:extLst>
            </p:cNvPr>
            <p:cNvSpPr/>
            <p:nvPr/>
          </p:nvSpPr>
          <p:spPr>
            <a:xfrm>
              <a:off x="6921500" y="2806615"/>
              <a:ext cx="1738340" cy="1706063"/>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Soldier">
              <a:extLst>
                <a:ext uri="{FF2B5EF4-FFF2-40B4-BE49-F238E27FC236}">
                  <a16:creationId xmlns:a16="http://schemas.microsoft.com/office/drawing/2014/main" id="{FD484E05-9FD0-42F4-AE54-FCFE327F7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3470" y="3003127"/>
              <a:ext cx="914400" cy="914400"/>
            </a:xfrm>
            <a:prstGeom prst="rect">
              <a:avLst/>
            </a:prstGeom>
          </p:spPr>
        </p:pic>
        <p:sp>
          <p:nvSpPr>
            <p:cNvPr id="15" name="TextBox 14">
              <a:extLst>
                <a:ext uri="{FF2B5EF4-FFF2-40B4-BE49-F238E27FC236}">
                  <a16:creationId xmlns:a16="http://schemas.microsoft.com/office/drawing/2014/main" id="{50BC0D78-D7C6-4A80-95A0-DC9C26AC4F68}"/>
                </a:ext>
              </a:extLst>
            </p:cNvPr>
            <p:cNvSpPr txBox="1"/>
            <p:nvPr/>
          </p:nvSpPr>
          <p:spPr>
            <a:xfrm>
              <a:off x="7078470" y="3762481"/>
              <a:ext cx="1374273" cy="646331"/>
            </a:xfrm>
            <a:prstGeom prst="rect">
              <a:avLst/>
            </a:prstGeom>
            <a:noFill/>
          </p:spPr>
          <p:txBody>
            <a:bodyPr wrap="square" rtlCol="0">
              <a:spAutoFit/>
            </a:bodyPr>
            <a:lstStyle/>
            <a:p>
              <a:pPr algn="ctr"/>
              <a:r>
                <a:rPr lang="en-US" sz="3600" b="1">
                  <a:solidFill>
                    <a:schemeClr val="accent1"/>
                  </a:solidFill>
                </a:rPr>
                <a:t>85%</a:t>
              </a:r>
            </a:p>
          </p:txBody>
        </p:sp>
        <p:sp>
          <p:nvSpPr>
            <p:cNvPr id="24" name="Oval 23">
              <a:extLst>
                <a:ext uri="{FF2B5EF4-FFF2-40B4-BE49-F238E27FC236}">
                  <a16:creationId xmlns:a16="http://schemas.microsoft.com/office/drawing/2014/main" id="{E991A57A-9D5D-439A-BB24-1C413559E3A1}"/>
                </a:ext>
              </a:extLst>
            </p:cNvPr>
            <p:cNvSpPr/>
            <p:nvPr/>
          </p:nvSpPr>
          <p:spPr>
            <a:xfrm>
              <a:off x="9721516" y="2806615"/>
              <a:ext cx="1738340" cy="1706063"/>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User">
              <a:extLst>
                <a:ext uri="{FF2B5EF4-FFF2-40B4-BE49-F238E27FC236}">
                  <a16:creationId xmlns:a16="http://schemas.microsoft.com/office/drawing/2014/main" id="{A56B7A87-74B5-4546-83C1-7540C2AFA6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3486" y="2995751"/>
              <a:ext cx="914400" cy="914400"/>
            </a:xfrm>
            <a:prstGeom prst="rect">
              <a:avLst/>
            </a:prstGeom>
          </p:spPr>
        </p:pic>
        <p:sp>
          <p:nvSpPr>
            <p:cNvPr id="16" name="TextBox 15">
              <a:extLst>
                <a:ext uri="{FF2B5EF4-FFF2-40B4-BE49-F238E27FC236}">
                  <a16:creationId xmlns:a16="http://schemas.microsoft.com/office/drawing/2014/main" id="{A5498D46-5F6C-4D2D-B694-28F94851E8F2}"/>
                </a:ext>
              </a:extLst>
            </p:cNvPr>
            <p:cNvSpPr txBox="1"/>
            <p:nvPr/>
          </p:nvSpPr>
          <p:spPr>
            <a:xfrm>
              <a:off x="9903549" y="3776121"/>
              <a:ext cx="1374273" cy="646331"/>
            </a:xfrm>
            <a:prstGeom prst="rect">
              <a:avLst/>
            </a:prstGeom>
            <a:noFill/>
          </p:spPr>
          <p:txBody>
            <a:bodyPr wrap="square" rtlCol="0">
              <a:spAutoFit/>
            </a:bodyPr>
            <a:lstStyle/>
            <a:p>
              <a:pPr algn="ctr"/>
              <a:r>
                <a:rPr lang="en-US" sz="3600" b="1">
                  <a:solidFill>
                    <a:schemeClr val="accent1"/>
                  </a:solidFill>
                </a:rPr>
                <a:t>70%</a:t>
              </a:r>
            </a:p>
          </p:txBody>
        </p:sp>
      </p:grpSp>
      <p:sp>
        <p:nvSpPr>
          <p:cNvPr id="30" name="TextBox 29">
            <a:extLst>
              <a:ext uri="{FF2B5EF4-FFF2-40B4-BE49-F238E27FC236}">
                <a16:creationId xmlns:a16="http://schemas.microsoft.com/office/drawing/2014/main" id="{02B78ED0-2CC2-4A36-B6EA-845E27315C75}"/>
              </a:ext>
            </a:extLst>
          </p:cNvPr>
          <p:cNvSpPr txBox="1"/>
          <p:nvPr/>
        </p:nvSpPr>
        <p:spPr>
          <a:xfrm>
            <a:off x="8096477" y="3623364"/>
            <a:ext cx="406400" cy="584775"/>
          </a:xfrm>
          <a:prstGeom prst="rect">
            <a:avLst/>
          </a:prstGeom>
          <a:noFill/>
        </p:spPr>
        <p:txBody>
          <a:bodyPr wrap="square" rtlCol="0">
            <a:spAutoFit/>
          </a:bodyPr>
          <a:lstStyle/>
          <a:p>
            <a:r>
              <a:rPr lang="en-US" sz="3200" b="1">
                <a:solidFill>
                  <a:schemeClr val="accent1"/>
                </a:solidFill>
              </a:rPr>
              <a:t>+</a:t>
            </a:r>
          </a:p>
        </p:txBody>
      </p:sp>
    </p:spTree>
    <p:extLst>
      <p:ext uri="{BB962C8B-B14F-4D97-AF65-F5344CB8AC3E}">
        <p14:creationId xmlns:p14="http://schemas.microsoft.com/office/powerpoint/2010/main" val="138956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4FE9E73D-7294-4112-9BF8-59D04C3CF581}"/>
              </a:ext>
            </a:extLst>
          </p:cNvPr>
          <p:cNvSpPr/>
          <p:nvPr/>
        </p:nvSpPr>
        <p:spPr>
          <a:xfrm>
            <a:off x="8270804" y="2079005"/>
            <a:ext cx="3542749"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955DBED-EE71-4F44-9740-E5F3F1DCE442}"/>
              </a:ext>
            </a:extLst>
          </p:cNvPr>
          <p:cNvSpPr/>
          <p:nvPr/>
        </p:nvSpPr>
        <p:spPr>
          <a:xfrm>
            <a:off x="4288615" y="4733474"/>
            <a:ext cx="3542749"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C15E6CA-3757-4D55-BA0A-3A7040CB8423}"/>
              </a:ext>
            </a:extLst>
          </p:cNvPr>
          <p:cNvSpPr/>
          <p:nvPr/>
        </p:nvSpPr>
        <p:spPr>
          <a:xfrm>
            <a:off x="8270803" y="4703525"/>
            <a:ext cx="3542749" cy="91699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User">
            <a:extLst>
              <a:ext uri="{FF2B5EF4-FFF2-40B4-BE49-F238E27FC236}">
                <a16:creationId xmlns:a16="http://schemas.microsoft.com/office/drawing/2014/main" id="{B9FD3948-8EAC-4109-A9BE-55E7DFFB6E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33214" y="5076938"/>
            <a:ext cx="216109" cy="216109"/>
          </a:xfrm>
          <a:prstGeom prst="rect">
            <a:avLst/>
          </a:prstGeom>
        </p:spPr>
      </p:pic>
      <p:sp>
        <p:nvSpPr>
          <p:cNvPr id="2" name="Title 1"/>
          <p:cNvSpPr>
            <a:spLocks noGrp="1"/>
          </p:cNvSpPr>
          <p:nvPr>
            <p:ph type="title"/>
          </p:nvPr>
        </p:nvSpPr>
        <p:spPr>
          <a:xfrm>
            <a:off x="4318000" y="211153"/>
            <a:ext cx="3556000" cy="732134"/>
          </a:xfrm>
        </p:spPr>
        <p:txBody>
          <a:bodyPr/>
          <a:lstStyle/>
          <a:p>
            <a:r>
              <a:rPr lang="en-US" b="0">
                <a:latin typeface="Calibri Light" panose="020F0302020204030204" pitchFamily="34" charset="0"/>
                <a:cs typeface="Calibri Light" panose="020F0302020204030204" pitchFamily="34" charset="0"/>
              </a:rPr>
              <a:t>Collateral Duties</a:t>
            </a:r>
          </a:p>
        </p:txBody>
      </p:sp>
      <p:sp>
        <p:nvSpPr>
          <p:cNvPr id="5" name="TextBox 4"/>
          <p:cNvSpPr txBox="1"/>
          <p:nvPr/>
        </p:nvSpPr>
        <p:spPr>
          <a:xfrm>
            <a:off x="1377350" y="1053199"/>
            <a:ext cx="9437300" cy="769441"/>
          </a:xfrm>
          <a:prstGeom prst="rect">
            <a:avLst/>
          </a:prstGeom>
          <a:noFill/>
        </p:spPr>
        <p:txBody>
          <a:bodyPr wrap="square" rtlCol="0">
            <a:spAutoFit/>
          </a:bodyPr>
          <a:lstStyle/>
          <a:p>
            <a:pPr algn="ctr">
              <a:buClr>
                <a:schemeClr val="accent1"/>
              </a:buClr>
            </a:pPr>
            <a:r>
              <a:rPr lang="en-US" sz="2200" i="1">
                <a:solidFill>
                  <a:schemeClr val="accent4">
                    <a:lumMod val="50000"/>
                  </a:schemeClr>
                </a:solidFill>
                <a:latin typeface="Calibri Light" panose="020F0302020204030204" pitchFamily="34" charset="0"/>
                <a:cs typeface="Calibri Light" panose="020F0302020204030204" pitchFamily="34" charset="0"/>
              </a:rPr>
              <a:t>In addition to primary duties, Service members often have collateral duties that may correspond to civilian jobs or credentials.  </a:t>
            </a:r>
          </a:p>
        </p:txBody>
      </p:sp>
      <p:sp>
        <p:nvSpPr>
          <p:cNvPr id="7" name="Footer Placeholder 6">
            <a:extLst>
              <a:ext uri="{FF2B5EF4-FFF2-40B4-BE49-F238E27FC236}">
                <a16:creationId xmlns:a16="http://schemas.microsoft.com/office/drawing/2014/main" id="{FB51D3B0-893F-40C4-BC0B-B49B519B2285}"/>
              </a:ext>
            </a:extLst>
          </p:cNvPr>
          <p:cNvSpPr>
            <a:spLocks noGrp="1"/>
          </p:cNvSpPr>
          <p:nvPr>
            <p:ph type="ftr" sz="quarter" idx="11"/>
          </p:nvPr>
        </p:nvSpPr>
        <p:spPr/>
        <p:txBody>
          <a:bodyPr/>
          <a:lstStyle/>
          <a:p>
            <a:r>
              <a:rPr lang="en-US"/>
              <a:t>SOLID, LLC - Military 101</a:t>
            </a:r>
          </a:p>
        </p:txBody>
      </p:sp>
      <p:sp>
        <p:nvSpPr>
          <p:cNvPr id="4" name="Slide Number Placeholder 3">
            <a:extLst>
              <a:ext uri="{FF2B5EF4-FFF2-40B4-BE49-F238E27FC236}">
                <a16:creationId xmlns:a16="http://schemas.microsoft.com/office/drawing/2014/main" id="{CA7E58CE-090B-4EBD-8F94-F6489B83D994}"/>
              </a:ext>
            </a:extLst>
          </p:cNvPr>
          <p:cNvSpPr>
            <a:spLocks noGrp="1"/>
          </p:cNvSpPr>
          <p:nvPr>
            <p:ph type="sldNum" sz="quarter" idx="12"/>
          </p:nvPr>
        </p:nvSpPr>
        <p:spPr/>
        <p:txBody>
          <a:bodyPr/>
          <a:lstStyle/>
          <a:p>
            <a:fld id="{9A3B2906-C4EE-47CD-B74B-A7AB062DB60F}" type="slidenum">
              <a:rPr lang="en-US" smtClean="0"/>
              <a:pPr/>
              <a:t>25</a:t>
            </a:fld>
            <a:endParaRPr lang="en-US"/>
          </a:p>
        </p:txBody>
      </p:sp>
      <p:grpSp>
        <p:nvGrpSpPr>
          <p:cNvPr id="19" name="Group 18">
            <a:extLst>
              <a:ext uri="{FF2B5EF4-FFF2-40B4-BE49-F238E27FC236}">
                <a16:creationId xmlns:a16="http://schemas.microsoft.com/office/drawing/2014/main" id="{BA54AC5B-0511-45B6-BA2F-128FB5FED5BE}"/>
              </a:ext>
            </a:extLst>
          </p:cNvPr>
          <p:cNvGrpSpPr/>
          <p:nvPr/>
        </p:nvGrpSpPr>
        <p:grpSpPr>
          <a:xfrm>
            <a:off x="371526" y="2079005"/>
            <a:ext cx="3542748" cy="887046"/>
            <a:chOff x="371526" y="2079005"/>
            <a:chExt cx="3542748" cy="887046"/>
          </a:xfrm>
        </p:grpSpPr>
        <p:sp>
          <p:nvSpPr>
            <p:cNvPr id="3" name="Rectangle: Rounded Corners 2">
              <a:extLst>
                <a:ext uri="{FF2B5EF4-FFF2-40B4-BE49-F238E27FC236}">
                  <a16:creationId xmlns:a16="http://schemas.microsoft.com/office/drawing/2014/main" id="{08FF0A39-4A0B-4D51-A69D-CC67B3820FF8}"/>
                </a:ext>
              </a:extLst>
            </p:cNvPr>
            <p:cNvSpPr/>
            <p:nvPr/>
          </p:nvSpPr>
          <p:spPr>
            <a:xfrm>
              <a:off x="371526" y="2079005"/>
              <a:ext cx="3542748"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umbbell">
              <a:extLst>
                <a:ext uri="{FF2B5EF4-FFF2-40B4-BE49-F238E27FC236}">
                  <a16:creationId xmlns:a16="http://schemas.microsoft.com/office/drawing/2014/main" id="{C4B99BAB-42CF-4BF5-BFCC-EF38386090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138" y="2172502"/>
              <a:ext cx="693618" cy="693618"/>
            </a:xfrm>
            <a:prstGeom prst="rect">
              <a:avLst/>
            </a:prstGeom>
          </p:spPr>
        </p:pic>
        <p:sp>
          <p:nvSpPr>
            <p:cNvPr id="26" name="TextBox 25">
              <a:extLst>
                <a:ext uri="{FF2B5EF4-FFF2-40B4-BE49-F238E27FC236}">
                  <a16:creationId xmlns:a16="http://schemas.microsoft.com/office/drawing/2014/main" id="{F59BA3C7-8F07-45BD-A29B-1E4C86D75FFE}"/>
                </a:ext>
              </a:extLst>
            </p:cNvPr>
            <p:cNvSpPr txBox="1"/>
            <p:nvPr/>
          </p:nvSpPr>
          <p:spPr>
            <a:xfrm>
              <a:off x="1272674" y="2318290"/>
              <a:ext cx="2641600" cy="369332"/>
            </a:xfrm>
            <a:prstGeom prst="rect">
              <a:avLst/>
            </a:prstGeom>
            <a:noFill/>
          </p:spPr>
          <p:txBody>
            <a:bodyPr wrap="square">
              <a:spAutoFit/>
            </a:bodyPr>
            <a:lstStyle/>
            <a:p>
              <a:r>
                <a:rPr lang="en-US">
                  <a:solidFill>
                    <a:schemeClr val="bg1"/>
                  </a:solidFill>
                </a:rPr>
                <a:t>Command Fitness Leader</a:t>
              </a:r>
            </a:p>
          </p:txBody>
        </p:sp>
      </p:grpSp>
      <p:grpSp>
        <p:nvGrpSpPr>
          <p:cNvPr id="15" name="Group 14">
            <a:extLst>
              <a:ext uri="{FF2B5EF4-FFF2-40B4-BE49-F238E27FC236}">
                <a16:creationId xmlns:a16="http://schemas.microsoft.com/office/drawing/2014/main" id="{ABD133CA-D09E-48D7-8290-0565B103875A}"/>
              </a:ext>
            </a:extLst>
          </p:cNvPr>
          <p:cNvGrpSpPr/>
          <p:nvPr/>
        </p:nvGrpSpPr>
        <p:grpSpPr>
          <a:xfrm>
            <a:off x="371526" y="4703525"/>
            <a:ext cx="4302322" cy="887046"/>
            <a:chOff x="371526" y="4031297"/>
            <a:chExt cx="4302322" cy="887046"/>
          </a:xfrm>
        </p:grpSpPr>
        <p:sp>
          <p:nvSpPr>
            <p:cNvPr id="39" name="Rectangle: Rounded Corners 38">
              <a:extLst>
                <a:ext uri="{FF2B5EF4-FFF2-40B4-BE49-F238E27FC236}">
                  <a16:creationId xmlns:a16="http://schemas.microsoft.com/office/drawing/2014/main" id="{D88A26E4-0B4E-4DE5-9526-90FB4C93618E}"/>
                </a:ext>
              </a:extLst>
            </p:cNvPr>
            <p:cNvSpPr/>
            <p:nvPr/>
          </p:nvSpPr>
          <p:spPr>
            <a:xfrm>
              <a:off x="371526" y="4031297"/>
              <a:ext cx="3542749"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Jail">
              <a:extLst>
                <a:ext uri="{FF2B5EF4-FFF2-40B4-BE49-F238E27FC236}">
                  <a16:creationId xmlns:a16="http://schemas.microsoft.com/office/drawing/2014/main" id="{456A1CA8-4727-47DB-A53A-8E4A2A95DA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648" y="4168168"/>
              <a:ext cx="610599" cy="610599"/>
            </a:xfrm>
            <a:prstGeom prst="rect">
              <a:avLst/>
            </a:prstGeom>
          </p:spPr>
        </p:pic>
        <p:sp>
          <p:nvSpPr>
            <p:cNvPr id="30" name="TextBox 29">
              <a:extLst>
                <a:ext uri="{FF2B5EF4-FFF2-40B4-BE49-F238E27FC236}">
                  <a16:creationId xmlns:a16="http://schemas.microsoft.com/office/drawing/2014/main" id="{DE7B0415-8E30-428D-80AF-6FB789E6853C}"/>
                </a:ext>
              </a:extLst>
            </p:cNvPr>
            <p:cNvSpPr txBox="1"/>
            <p:nvPr/>
          </p:nvSpPr>
          <p:spPr>
            <a:xfrm>
              <a:off x="1436690" y="4157312"/>
              <a:ext cx="3237158" cy="646331"/>
            </a:xfrm>
            <a:prstGeom prst="rect">
              <a:avLst/>
            </a:prstGeom>
            <a:noFill/>
          </p:spPr>
          <p:txBody>
            <a:bodyPr wrap="square">
              <a:spAutoFit/>
            </a:bodyPr>
            <a:lstStyle/>
            <a:p>
              <a:r>
                <a:rPr lang="en-US">
                  <a:solidFill>
                    <a:schemeClr val="bg1"/>
                  </a:solidFill>
                </a:rPr>
                <a:t>Correctional Custody </a:t>
              </a:r>
            </a:p>
            <a:p>
              <a:r>
                <a:rPr lang="en-US">
                  <a:solidFill>
                    <a:schemeClr val="bg1"/>
                  </a:solidFill>
                </a:rPr>
                <a:t>Specialist</a:t>
              </a:r>
            </a:p>
          </p:txBody>
        </p:sp>
      </p:grpSp>
      <p:sp>
        <p:nvSpPr>
          <p:cNvPr id="41" name="Rectangle: Rounded Corners 40">
            <a:extLst>
              <a:ext uri="{FF2B5EF4-FFF2-40B4-BE49-F238E27FC236}">
                <a16:creationId xmlns:a16="http://schemas.microsoft.com/office/drawing/2014/main" id="{70BD22B5-0BF8-4668-B972-B8E5708BBF32}"/>
              </a:ext>
            </a:extLst>
          </p:cNvPr>
          <p:cNvSpPr/>
          <p:nvPr/>
        </p:nvSpPr>
        <p:spPr>
          <a:xfrm>
            <a:off x="4288615" y="2106137"/>
            <a:ext cx="3542749"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09C3470-E910-47F6-9545-3629D0BB60DE}"/>
              </a:ext>
            </a:extLst>
          </p:cNvPr>
          <p:cNvSpPr txBox="1"/>
          <p:nvPr/>
        </p:nvSpPr>
        <p:spPr>
          <a:xfrm>
            <a:off x="4603488" y="2245366"/>
            <a:ext cx="1873595" cy="646331"/>
          </a:xfrm>
          <a:prstGeom prst="rect">
            <a:avLst/>
          </a:prstGeom>
          <a:noFill/>
        </p:spPr>
        <p:txBody>
          <a:bodyPr wrap="square">
            <a:spAutoFit/>
          </a:bodyPr>
          <a:lstStyle/>
          <a:p>
            <a:r>
              <a:rPr lang="en-US">
                <a:solidFill>
                  <a:schemeClr val="bg1"/>
                </a:solidFill>
              </a:rPr>
              <a:t>Drug and Alcohol </a:t>
            </a:r>
          </a:p>
          <a:p>
            <a:r>
              <a:rPr lang="en-US">
                <a:solidFill>
                  <a:schemeClr val="bg1"/>
                </a:solidFill>
              </a:rPr>
              <a:t>Counselor</a:t>
            </a:r>
          </a:p>
        </p:txBody>
      </p:sp>
      <p:sp>
        <p:nvSpPr>
          <p:cNvPr id="36" name="TextBox 35">
            <a:extLst>
              <a:ext uri="{FF2B5EF4-FFF2-40B4-BE49-F238E27FC236}">
                <a16:creationId xmlns:a16="http://schemas.microsoft.com/office/drawing/2014/main" id="{8C853D98-A13F-42FB-B793-18889B7CA338}"/>
              </a:ext>
            </a:extLst>
          </p:cNvPr>
          <p:cNvSpPr txBox="1"/>
          <p:nvPr/>
        </p:nvSpPr>
        <p:spPr>
          <a:xfrm>
            <a:off x="8633908" y="4943568"/>
            <a:ext cx="1614905" cy="369332"/>
          </a:xfrm>
          <a:prstGeom prst="rect">
            <a:avLst/>
          </a:prstGeom>
          <a:noFill/>
        </p:spPr>
        <p:txBody>
          <a:bodyPr wrap="square">
            <a:spAutoFit/>
          </a:bodyPr>
          <a:lstStyle/>
          <a:p>
            <a:r>
              <a:rPr lang="en-US">
                <a:solidFill>
                  <a:schemeClr val="bg1"/>
                </a:solidFill>
              </a:rPr>
              <a:t>Field Recruiter</a:t>
            </a:r>
          </a:p>
        </p:txBody>
      </p:sp>
      <p:sp>
        <p:nvSpPr>
          <p:cNvPr id="38" name="TextBox 37">
            <a:extLst>
              <a:ext uri="{FF2B5EF4-FFF2-40B4-BE49-F238E27FC236}">
                <a16:creationId xmlns:a16="http://schemas.microsoft.com/office/drawing/2014/main" id="{5B9613BC-D52E-497A-8AA9-2DCB6FFE6616}"/>
              </a:ext>
            </a:extLst>
          </p:cNvPr>
          <p:cNvSpPr txBox="1"/>
          <p:nvPr/>
        </p:nvSpPr>
        <p:spPr>
          <a:xfrm>
            <a:off x="8469955" y="2339845"/>
            <a:ext cx="2344695" cy="369332"/>
          </a:xfrm>
          <a:prstGeom prst="rect">
            <a:avLst/>
          </a:prstGeom>
          <a:noFill/>
        </p:spPr>
        <p:txBody>
          <a:bodyPr wrap="square">
            <a:spAutoFit/>
          </a:bodyPr>
          <a:lstStyle/>
          <a:p>
            <a:r>
              <a:rPr lang="en-US">
                <a:solidFill>
                  <a:schemeClr val="bg1"/>
                </a:solidFill>
              </a:rPr>
              <a:t>Information Assurance</a:t>
            </a:r>
          </a:p>
        </p:txBody>
      </p:sp>
      <p:sp>
        <p:nvSpPr>
          <p:cNvPr id="40" name="TextBox 39">
            <a:extLst>
              <a:ext uri="{FF2B5EF4-FFF2-40B4-BE49-F238E27FC236}">
                <a16:creationId xmlns:a16="http://schemas.microsoft.com/office/drawing/2014/main" id="{5BF8C5C3-1410-4F65-8BEE-1C189E205DB3}"/>
              </a:ext>
            </a:extLst>
          </p:cNvPr>
          <p:cNvSpPr txBox="1"/>
          <p:nvPr/>
        </p:nvSpPr>
        <p:spPr>
          <a:xfrm>
            <a:off x="4680694" y="4987168"/>
            <a:ext cx="1243098" cy="369332"/>
          </a:xfrm>
          <a:prstGeom prst="rect">
            <a:avLst/>
          </a:prstGeom>
          <a:noFill/>
        </p:spPr>
        <p:txBody>
          <a:bodyPr wrap="square">
            <a:spAutoFit/>
          </a:bodyPr>
          <a:lstStyle/>
          <a:p>
            <a:r>
              <a:rPr lang="en-US">
                <a:solidFill>
                  <a:schemeClr val="bg1"/>
                </a:solidFill>
              </a:rPr>
              <a:t>Instructor</a:t>
            </a:r>
          </a:p>
        </p:txBody>
      </p:sp>
      <p:sp>
        <p:nvSpPr>
          <p:cNvPr id="21" name="Oval 20">
            <a:extLst>
              <a:ext uri="{FF2B5EF4-FFF2-40B4-BE49-F238E27FC236}">
                <a16:creationId xmlns:a16="http://schemas.microsoft.com/office/drawing/2014/main" id="{39111D18-669A-47DB-AAE0-62965598F829}"/>
              </a:ext>
            </a:extLst>
          </p:cNvPr>
          <p:cNvSpPr/>
          <p:nvPr/>
        </p:nvSpPr>
        <p:spPr>
          <a:xfrm>
            <a:off x="487226" y="4762474"/>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654E3B2-8F19-4EF9-836F-153E1762C023}"/>
              </a:ext>
            </a:extLst>
          </p:cNvPr>
          <p:cNvSpPr/>
          <p:nvPr/>
        </p:nvSpPr>
        <p:spPr>
          <a:xfrm>
            <a:off x="10960631" y="3458984"/>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1A270EA2-FE57-463E-9737-66D488755956}"/>
              </a:ext>
            </a:extLst>
          </p:cNvPr>
          <p:cNvGrpSpPr/>
          <p:nvPr/>
        </p:nvGrpSpPr>
        <p:grpSpPr>
          <a:xfrm>
            <a:off x="4288615" y="3412990"/>
            <a:ext cx="3694270" cy="887046"/>
            <a:chOff x="4276443" y="3452071"/>
            <a:chExt cx="3694270" cy="887046"/>
          </a:xfrm>
        </p:grpSpPr>
        <p:grpSp>
          <p:nvGrpSpPr>
            <p:cNvPr id="17" name="Group 16">
              <a:extLst>
                <a:ext uri="{FF2B5EF4-FFF2-40B4-BE49-F238E27FC236}">
                  <a16:creationId xmlns:a16="http://schemas.microsoft.com/office/drawing/2014/main" id="{9721EE21-EBFD-4BCA-8787-B53541C6D2D4}"/>
                </a:ext>
              </a:extLst>
            </p:cNvPr>
            <p:cNvGrpSpPr/>
            <p:nvPr/>
          </p:nvGrpSpPr>
          <p:grpSpPr>
            <a:xfrm>
              <a:off x="4276443" y="3452071"/>
              <a:ext cx="3694270" cy="887046"/>
              <a:chOff x="4276443" y="3452071"/>
              <a:chExt cx="3694270" cy="887046"/>
            </a:xfrm>
          </p:grpSpPr>
          <p:sp>
            <p:nvSpPr>
              <p:cNvPr id="43" name="Rectangle: Rounded Corners 42">
                <a:extLst>
                  <a:ext uri="{FF2B5EF4-FFF2-40B4-BE49-F238E27FC236}">
                    <a16:creationId xmlns:a16="http://schemas.microsoft.com/office/drawing/2014/main" id="{A8E9C140-5BC9-4D5F-AFC6-8253EF56EDFA}"/>
                  </a:ext>
                </a:extLst>
              </p:cNvPr>
              <p:cNvSpPr/>
              <p:nvPr/>
            </p:nvSpPr>
            <p:spPr>
              <a:xfrm>
                <a:off x="4276443" y="3452071"/>
                <a:ext cx="3505375"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Scales of justice">
                <a:extLst>
                  <a:ext uri="{FF2B5EF4-FFF2-40B4-BE49-F238E27FC236}">
                    <a16:creationId xmlns:a16="http://schemas.microsoft.com/office/drawing/2014/main" id="{DE8C4A81-C283-4DB7-AE91-0AF3812665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4393" y="3568322"/>
                <a:ext cx="594264" cy="594264"/>
              </a:xfrm>
              <a:prstGeom prst="rect">
                <a:avLst/>
              </a:prstGeom>
            </p:spPr>
          </p:pic>
          <p:sp>
            <p:nvSpPr>
              <p:cNvPr id="34" name="TextBox 33">
                <a:extLst>
                  <a:ext uri="{FF2B5EF4-FFF2-40B4-BE49-F238E27FC236}">
                    <a16:creationId xmlns:a16="http://schemas.microsoft.com/office/drawing/2014/main" id="{942DE3D2-56FD-4298-973B-4334293AF725}"/>
                  </a:ext>
                </a:extLst>
              </p:cNvPr>
              <p:cNvSpPr txBox="1"/>
              <p:nvPr/>
            </p:nvSpPr>
            <p:spPr>
              <a:xfrm>
                <a:off x="5125913" y="3714817"/>
                <a:ext cx="2844800" cy="369332"/>
              </a:xfrm>
              <a:prstGeom prst="rect">
                <a:avLst/>
              </a:prstGeom>
              <a:noFill/>
            </p:spPr>
            <p:txBody>
              <a:bodyPr wrap="square">
                <a:spAutoFit/>
              </a:bodyPr>
              <a:lstStyle/>
              <a:p>
                <a:r>
                  <a:rPr lang="en-US">
                    <a:solidFill>
                      <a:schemeClr val="bg1"/>
                    </a:solidFill>
                  </a:rPr>
                  <a:t>Equal Opportunity Advisor </a:t>
                </a:r>
              </a:p>
            </p:txBody>
          </p:sp>
        </p:grpSp>
        <p:sp>
          <p:nvSpPr>
            <p:cNvPr id="62" name="Oval 61">
              <a:extLst>
                <a:ext uri="{FF2B5EF4-FFF2-40B4-BE49-F238E27FC236}">
                  <a16:creationId xmlns:a16="http://schemas.microsoft.com/office/drawing/2014/main" id="{C55F096D-DE42-4AE3-AF50-8F8341F3299C}"/>
                </a:ext>
              </a:extLst>
            </p:cNvPr>
            <p:cNvSpPr/>
            <p:nvPr/>
          </p:nvSpPr>
          <p:spPr>
            <a:xfrm>
              <a:off x="4359061" y="3519817"/>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3BEA97C0-8F70-4470-ADC0-9D5090CED91F}"/>
              </a:ext>
            </a:extLst>
          </p:cNvPr>
          <p:cNvSpPr/>
          <p:nvPr/>
        </p:nvSpPr>
        <p:spPr>
          <a:xfrm>
            <a:off x="467474" y="2153551"/>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6ED622E-9AD6-47BE-88B1-11D86066A776}"/>
              </a:ext>
            </a:extLst>
          </p:cNvPr>
          <p:cNvSpPr/>
          <p:nvPr/>
        </p:nvSpPr>
        <p:spPr>
          <a:xfrm>
            <a:off x="6862671" y="4819233"/>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D2BF744-672A-43DC-A279-32564A7E2DFB}"/>
              </a:ext>
            </a:extLst>
          </p:cNvPr>
          <p:cNvSpPr/>
          <p:nvPr/>
        </p:nvSpPr>
        <p:spPr>
          <a:xfrm>
            <a:off x="10854120" y="4786945"/>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41F6F4B-B929-4E69-AE0A-D3520B6E8ED0}"/>
              </a:ext>
            </a:extLst>
          </p:cNvPr>
          <p:cNvSpPr/>
          <p:nvPr/>
        </p:nvSpPr>
        <p:spPr>
          <a:xfrm>
            <a:off x="6862671" y="2187246"/>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EB987D8-4B53-4B83-BD86-20DA4257A8AE}"/>
              </a:ext>
            </a:extLst>
          </p:cNvPr>
          <p:cNvSpPr/>
          <p:nvPr/>
        </p:nvSpPr>
        <p:spPr>
          <a:xfrm>
            <a:off x="10835969" y="2153551"/>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descr="Ui Ux">
            <a:extLst>
              <a:ext uri="{FF2B5EF4-FFF2-40B4-BE49-F238E27FC236}">
                <a16:creationId xmlns:a16="http://schemas.microsoft.com/office/drawing/2014/main" id="{97A01F6F-D6E6-49F5-8D51-32B57968F9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37587" y="2280796"/>
            <a:ext cx="508995" cy="508995"/>
          </a:xfrm>
          <a:prstGeom prst="rect">
            <a:avLst/>
          </a:prstGeom>
        </p:spPr>
      </p:pic>
      <p:pic>
        <p:nvPicPr>
          <p:cNvPr id="75" name="Graphic 74" descr="Paper">
            <a:extLst>
              <a:ext uri="{FF2B5EF4-FFF2-40B4-BE49-F238E27FC236}">
                <a16:creationId xmlns:a16="http://schemas.microsoft.com/office/drawing/2014/main" id="{C01D1F31-E4F2-4A38-962F-1AAFFAD98C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75109" y="4827053"/>
            <a:ext cx="660979" cy="660979"/>
          </a:xfrm>
          <a:prstGeom prst="rect">
            <a:avLst/>
          </a:prstGeom>
        </p:spPr>
      </p:pic>
      <p:pic>
        <p:nvPicPr>
          <p:cNvPr id="71" name="Graphic 70" descr="Magnifying glass">
            <a:extLst>
              <a:ext uri="{FF2B5EF4-FFF2-40B4-BE49-F238E27FC236}">
                <a16:creationId xmlns:a16="http://schemas.microsoft.com/office/drawing/2014/main" id="{8F84D5E4-4DA8-48F1-8506-297B9B21A1E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163935">
            <a:off x="10955161" y="4938766"/>
            <a:ext cx="568167" cy="568167"/>
          </a:xfrm>
          <a:prstGeom prst="rect">
            <a:avLst/>
          </a:prstGeom>
        </p:spPr>
      </p:pic>
      <p:pic>
        <p:nvPicPr>
          <p:cNvPr id="10" name="Graphic 9" descr="Medicine">
            <a:extLst>
              <a:ext uri="{FF2B5EF4-FFF2-40B4-BE49-F238E27FC236}">
                <a16:creationId xmlns:a16="http://schemas.microsoft.com/office/drawing/2014/main" id="{0DA9ACA6-66C1-404B-B300-581D6A745FA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984675" y="2275854"/>
            <a:ext cx="554305" cy="554305"/>
          </a:xfrm>
          <a:prstGeom prst="rect">
            <a:avLst/>
          </a:prstGeom>
        </p:spPr>
      </p:pic>
      <p:pic>
        <p:nvPicPr>
          <p:cNvPr id="77" name="Graphic 76" descr="Classroom">
            <a:extLst>
              <a:ext uri="{FF2B5EF4-FFF2-40B4-BE49-F238E27FC236}">
                <a16:creationId xmlns:a16="http://schemas.microsoft.com/office/drawing/2014/main" id="{D06F9302-C199-40CE-807E-7FC20FBC33B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16508" y="4890532"/>
            <a:ext cx="615727" cy="615727"/>
          </a:xfrm>
          <a:prstGeom prst="rect">
            <a:avLst/>
          </a:prstGeom>
        </p:spPr>
      </p:pic>
      <p:grpSp>
        <p:nvGrpSpPr>
          <p:cNvPr id="90" name="Group 89">
            <a:extLst>
              <a:ext uri="{FF2B5EF4-FFF2-40B4-BE49-F238E27FC236}">
                <a16:creationId xmlns:a16="http://schemas.microsoft.com/office/drawing/2014/main" id="{1A5778D2-3079-484F-9F1A-2860D05D6DF5}"/>
              </a:ext>
            </a:extLst>
          </p:cNvPr>
          <p:cNvGrpSpPr/>
          <p:nvPr/>
        </p:nvGrpSpPr>
        <p:grpSpPr>
          <a:xfrm>
            <a:off x="8277727" y="3211128"/>
            <a:ext cx="3542749" cy="1084247"/>
            <a:chOff x="8270803" y="3280031"/>
            <a:chExt cx="3542749" cy="1084247"/>
          </a:xfrm>
        </p:grpSpPr>
        <p:sp>
          <p:nvSpPr>
            <p:cNvPr id="53" name="Rectangle: Rounded Corners 52">
              <a:extLst>
                <a:ext uri="{FF2B5EF4-FFF2-40B4-BE49-F238E27FC236}">
                  <a16:creationId xmlns:a16="http://schemas.microsoft.com/office/drawing/2014/main" id="{3814F65E-840D-4347-A132-F397D1A0DD92}"/>
                </a:ext>
              </a:extLst>
            </p:cNvPr>
            <p:cNvSpPr/>
            <p:nvPr/>
          </p:nvSpPr>
          <p:spPr>
            <a:xfrm>
              <a:off x="8270803" y="3445008"/>
              <a:ext cx="3542749" cy="8870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CF48EDC-D1D2-4B61-ABCD-E3FFBB727DB9}"/>
                </a:ext>
              </a:extLst>
            </p:cNvPr>
            <p:cNvSpPr txBox="1"/>
            <p:nvPr/>
          </p:nvSpPr>
          <p:spPr>
            <a:xfrm>
              <a:off x="9326223" y="3737231"/>
              <a:ext cx="2310063" cy="365974"/>
            </a:xfrm>
            <a:prstGeom prst="rect">
              <a:avLst/>
            </a:prstGeom>
            <a:noFill/>
          </p:spPr>
          <p:txBody>
            <a:bodyPr wrap="square">
              <a:spAutoFit/>
            </a:bodyPr>
            <a:lstStyle/>
            <a:p>
              <a:r>
                <a:rPr lang="en-US">
                  <a:solidFill>
                    <a:schemeClr val="bg1"/>
                  </a:solidFill>
                </a:rPr>
                <a:t>Senior Enlisted Leader</a:t>
              </a:r>
            </a:p>
          </p:txBody>
        </p:sp>
        <p:sp>
          <p:nvSpPr>
            <p:cNvPr id="67" name="Oval 66">
              <a:extLst>
                <a:ext uri="{FF2B5EF4-FFF2-40B4-BE49-F238E27FC236}">
                  <a16:creationId xmlns:a16="http://schemas.microsoft.com/office/drawing/2014/main" id="{71B976AD-60C9-4873-8576-E50CF021C145}"/>
                </a:ext>
              </a:extLst>
            </p:cNvPr>
            <p:cNvSpPr/>
            <p:nvPr/>
          </p:nvSpPr>
          <p:spPr>
            <a:xfrm>
              <a:off x="8469955" y="3537569"/>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Caret Up">
              <a:extLst>
                <a:ext uri="{FF2B5EF4-FFF2-40B4-BE49-F238E27FC236}">
                  <a16:creationId xmlns:a16="http://schemas.microsoft.com/office/drawing/2014/main" id="{F28E6ACF-87D1-4A5C-B573-93D70C624A6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374354" y="3280031"/>
              <a:ext cx="914400" cy="914400"/>
            </a:xfrm>
            <a:prstGeom prst="rect">
              <a:avLst/>
            </a:prstGeom>
          </p:spPr>
        </p:pic>
        <p:pic>
          <p:nvPicPr>
            <p:cNvPr id="80" name="Graphic 79" descr="Caret Up">
              <a:extLst>
                <a:ext uri="{FF2B5EF4-FFF2-40B4-BE49-F238E27FC236}">
                  <a16:creationId xmlns:a16="http://schemas.microsoft.com/office/drawing/2014/main" id="{502C1082-15C0-4784-B411-E08C7578845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15993" y="3465009"/>
              <a:ext cx="838490" cy="838490"/>
            </a:xfrm>
            <a:prstGeom prst="rect">
              <a:avLst/>
            </a:prstGeom>
          </p:spPr>
        </p:pic>
        <p:pic>
          <p:nvPicPr>
            <p:cNvPr id="81" name="Graphic 80" descr="Caret Up">
              <a:extLst>
                <a:ext uri="{FF2B5EF4-FFF2-40B4-BE49-F238E27FC236}">
                  <a16:creationId xmlns:a16="http://schemas.microsoft.com/office/drawing/2014/main" id="{37C2C68E-3224-4D8D-B7CC-35D9D8977F9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500899" y="3702968"/>
              <a:ext cx="661310" cy="661310"/>
            </a:xfrm>
            <a:prstGeom prst="rect">
              <a:avLst/>
            </a:prstGeom>
          </p:spPr>
        </p:pic>
      </p:grpSp>
      <p:grpSp>
        <p:nvGrpSpPr>
          <p:cNvPr id="93" name="Group 92">
            <a:extLst>
              <a:ext uri="{FF2B5EF4-FFF2-40B4-BE49-F238E27FC236}">
                <a16:creationId xmlns:a16="http://schemas.microsoft.com/office/drawing/2014/main" id="{12549CFD-571C-4E95-88CB-6D5A5DD3FE92}"/>
              </a:ext>
            </a:extLst>
          </p:cNvPr>
          <p:cNvGrpSpPr/>
          <p:nvPr/>
        </p:nvGrpSpPr>
        <p:grpSpPr>
          <a:xfrm>
            <a:off x="371525" y="3402994"/>
            <a:ext cx="3542749" cy="887045"/>
            <a:chOff x="371525" y="3402994"/>
            <a:chExt cx="3542749" cy="887045"/>
          </a:xfrm>
        </p:grpSpPr>
        <p:grpSp>
          <p:nvGrpSpPr>
            <p:cNvPr id="12" name="Group 11">
              <a:extLst>
                <a:ext uri="{FF2B5EF4-FFF2-40B4-BE49-F238E27FC236}">
                  <a16:creationId xmlns:a16="http://schemas.microsoft.com/office/drawing/2014/main" id="{5D1FF297-3A82-4B18-A618-4B60E5A4D906}"/>
                </a:ext>
              </a:extLst>
            </p:cNvPr>
            <p:cNvGrpSpPr/>
            <p:nvPr/>
          </p:nvGrpSpPr>
          <p:grpSpPr>
            <a:xfrm>
              <a:off x="371525" y="3402994"/>
              <a:ext cx="3542749" cy="887045"/>
              <a:chOff x="371526" y="2906421"/>
              <a:chExt cx="3542749" cy="887045"/>
            </a:xfrm>
          </p:grpSpPr>
          <p:sp>
            <p:nvSpPr>
              <p:cNvPr id="25" name="Rectangle: Rounded Corners 24">
                <a:extLst>
                  <a:ext uri="{FF2B5EF4-FFF2-40B4-BE49-F238E27FC236}">
                    <a16:creationId xmlns:a16="http://schemas.microsoft.com/office/drawing/2014/main" id="{AA3A73E2-5D8F-4A1D-8F98-C41931D76F13}"/>
                  </a:ext>
                </a:extLst>
              </p:cNvPr>
              <p:cNvSpPr/>
              <p:nvPr/>
            </p:nvSpPr>
            <p:spPr>
              <a:xfrm>
                <a:off x="371526" y="2906421"/>
                <a:ext cx="3542749" cy="8870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oins">
                <a:extLst>
                  <a:ext uri="{FF2B5EF4-FFF2-40B4-BE49-F238E27FC236}">
                    <a16:creationId xmlns:a16="http://schemas.microsoft.com/office/drawing/2014/main" id="{1787C7C9-A3DC-47A1-A801-8366A2CECE8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7000" y="3071567"/>
                <a:ext cx="540229" cy="540229"/>
              </a:xfrm>
              <a:prstGeom prst="rect">
                <a:avLst/>
              </a:prstGeom>
            </p:spPr>
          </p:pic>
          <p:sp>
            <p:nvSpPr>
              <p:cNvPr id="28" name="TextBox 27">
                <a:extLst>
                  <a:ext uri="{FF2B5EF4-FFF2-40B4-BE49-F238E27FC236}">
                    <a16:creationId xmlns:a16="http://schemas.microsoft.com/office/drawing/2014/main" id="{D51A25D2-D6A7-4954-A907-BCB9260C4D4C}"/>
                  </a:ext>
                </a:extLst>
              </p:cNvPr>
              <p:cNvSpPr txBox="1"/>
              <p:nvPr/>
            </p:nvSpPr>
            <p:spPr>
              <a:xfrm>
                <a:off x="590668" y="3018515"/>
                <a:ext cx="2349286" cy="646331"/>
              </a:xfrm>
              <a:prstGeom prst="rect">
                <a:avLst/>
              </a:prstGeom>
              <a:noFill/>
            </p:spPr>
            <p:txBody>
              <a:bodyPr wrap="square">
                <a:spAutoFit/>
              </a:bodyPr>
              <a:lstStyle/>
              <a:p>
                <a:r>
                  <a:rPr lang="en-US">
                    <a:solidFill>
                      <a:schemeClr val="bg1"/>
                    </a:solidFill>
                  </a:rPr>
                  <a:t>Command Finance </a:t>
                </a:r>
              </a:p>
              <a:p>
                <a:r>
                  <a:rPr lang="en-US">
                    <a:solidFill>
                      <a:schemeClr val="bg1"/>
                    </a:solidFill>
                  </a:rPr>
                  <a:t>Specialist</a:t>
                </a:r>
              </a:p>
            </p:txBody>
          </p:sp>
        </p:grpSp>
        <p:sp>
          <p:nvSpPr>
            <p:cNvPr id="92" name="Oval 91">
              <a:extLst>
                <a:ext uri="{FF2B5EF4-FFF2-40B4-BE49-F238E27FC236}">
                  <a16:creationId xmlns:a16="http://schemas.microsoft.com/office/drawing/2014/main" id="{956A5391-AAF0-4621-995E-AE88A9077101}"/>
                </a:ext>
              </a:extLst>
            </p:cNvPr>
            <p:cNvSpPr/>
            <p:nvPr/>
          </p:nvSpPr>
          <p:spPr>
            <a:xfrm>
              <a:off x="3055269" y="3470298"/>
              <a:ext cx="731520" cy="731520"/>
            </a:xfrm>
            <a:prstGeom prst="ellips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395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3684F5-986A-46A3-9200-BA21495B0D91}"/>
              </a:ext>
            </a:extLst>
          </p:cNvPr>
          <p:cNvSpPr>
            <a:spLocks noGrp="1"/>
          </p:cNvSpPr>
          <p:nvPr>
            <p:ph type="ftr" sz="quarter" idx="11"/>
          </p:nvPr>
        </p:nvSpPr>
        <p:spPr>
          <a:xfrm>
            <a:off x="4165600" y="6459111"/>
            <a:ext cx="3860800" cy="365125"/>
          </a:xfrm>
        </p:spPr>
        <p:txBody>
          <a:bodyPr/>
          <a:lstStyle/>
          <a:p>
            <a:r>
              <a:rPr lang="en-US"/>
              <a:t>SOLID, LLC - Military 101</a:t>
            </a:r>
          </a:p>
        </p:txBody>
      </p:sp>
      <p:sp>
        <p:nvSpPr>
          <p:cNvPr id="5" name="Slide Number Placeholder 4">
            <a:extLst>
              <a:ext uri="{FF2B5EF4-FFF2-40B4-BE49-F238E27FC236}">
                <a16:creationId xmlns:a16="http://schemas.microsoft.com/office/drawing/2014/main" id="{461BDF42-AD9C-43BC-9B39-B78DDFF2AFAB}"/>
              </a:ext>
            </a:extLst>
          </p:cNvPr>
          <p:cNvSpPr>
            <a:spLocks noGrp="1"/>
          </p:cNvSpPr>
          <p:nvPr>
            <p:ph type="sldNum" sz="quarter" idx="12"/>
          </p:nvPr>
        </p:nvSpPr>
        <p:spPr/>
        <p:txBody>
          <a:bodyPr/>
          <a:lstStyle/>
          <a:p>
            <a:fld id="{9A3B2906-C4EE-47CD-B74B-A7AB062DB60F}" type="slidenum">
              <a:rPr lang="en-US" smtClean="0"/>
              <a:pPr/>
              <a:t>26</a:t>
            </a:fld>
            <a:endParaRPr lang="en-US"/>
          </a:p>
        </p:txBody>
      </p:sp>
      <p:pic>
        <p:nvPicPr>
          <p:cNvPr id="6" name="Picture 2" descr="Take Advantage of Your Military Education Benefits">
            <a:extLst>
              <a:ext uri="{FF2B5EF4-FFF2-40B4-BE49-F238E27FC236}">
                <a16:creationId xmlns:a16="http://schemas.microsoft.com/office/drawing/2014/main" id="{2B426DFF-E38F-47CD-92C4-5B71C1650B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0"/>
          <a:stretch/>
        </p:blipFill>
        <p:spPr bwMode="auto">
          <a:xfrm>
            <a:off x="64169" y="384325"/>
            <a:ext cx="9684369" cy="597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CDFDD640-5EFE-4A57-B59A-4DA2EB20058D}"/>
              </a:ext>
            </a:extLst>
          </p:cNvPr>
          <p:cNvSpPr/>
          <p:nvPr/>
        </p:nvSpPr>
        <p:spPr>
          <a:xfrm>
            <a:off x="1" y="4924926"/>
            <a:ext cx="10347158" cy="1431425"/>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F3578B-37E5-49FB-8524-4805A2A1A21C}"/>
              </a:ext>
            </a:extLst>
          </p:cNvPr>
          <p:cNvSpPr txBox="1"/>
          <p:nvPr/>
        </p:nvSpPr>
        <p:spPr>
          <a:xfrm>
            <a:off x="746769" y="5171795"/>
            <a:ext cx="8319168" cy="1200329"/>
          </a:xfrm>
          <a:prstGeom prst="rect">
            <a:avLst/>
          </a:prstGeom>
          <a:noFill/>
        </p:spPr>
        <p:txBody>
          <a:bodyPr wrap="square">
            <a:spAutoFit/>
          </a:bodyPr>
          <a:lstStyle/>
          <a:p>
            <a:r>
              <a:rPr lang="en-US" sz="3600" b="0">
                <a:solidFill>
                  <a:schemeClr val="bg1"/>
                </a:solidFill>
                <a:latin typeface="Calibri Light" panose="020F0302020204030204" pitchFamily="34" charset="0"/>
                <a:cs typeface="Calibri Light" panose="020F0302020204030204" pitchFamily="34" charset="0"/>
              </a:rPr>
              <a:t>WHAT TYPES OF TRAINING AND EDUCATION DO SERVICE MEMBERS RECEIVE?</a:t>
            </a:r>
            <a:endParaRPr lang="en-US" sz="3600">
              <a:solidFill>
                <a:schemeClr val="bg1"/>
              </a:solidFill>
            </a:endParaRPr>
          </a:p>
        </p:txBody>
      </p:sp>
      <p:sp>
        <p:nvSpPr>
          <p:cNvPr id="3" name="Text Placeholder 2">
            <a:extLst>
              <a:ext uri="{FF2B5EF4-FFF2-40B4-BE49-F238E27FC236}">
                <a16:creationId xmlns:a16="http://schemas.microsoft.com/office/drawing/2014/main" id="{4F9E050D-187C-44E7-8CC9-E4CF46C86C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992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767" y="176497"/>
            <a:ext cx="5952466" cy="1143000"/>
          </a:xfrm>
        </p:spPr>
        <p:txBody>
          <a:bodyPr>
            <a:normAutofit/>
          </a:bodyPr>
          <a:lstStyle/>
          <a:p>
            <a:pPr algn="ctr"/>
            <a:r>
              <a:rPr lang="en-US" sz="3600" b="0">
                <a:solidFill>
                  <a:srgbClr val="C00000"/>
                </a:solidFill>
                <a:latin typeface="Calibri Light" panose="020F0302020204030204" pitchFamily="34" charset="0"/>
                <a:cs typeface="Calibri Light" panose="020F0302020204030204" pitchFamily="34" charset="0"/>
              </a:rPr>
              <a:t>Military Training vs. Education</a:t>
            </a:r>
          </a:p>
        </p:txBody>
      </p:sp>
      <p:sp>
        <p:nvSpPr>
          <p:cNvPr id="6" name="Footer Placeholder 5">
            <a:extLst>
              <a:ext uri="{FF2B5EF4-FFF2-40B4-BE49-F238E27FC236}">
                <a16:creationId xmlns:a16="http://schemas.microsoft.com/office/drawing/2014/main" id="{01918510-ECB6-45F4-BCA0-B3CF3D9BBC3D}"/>
              </a:ext>
            </a:extLst>
          </p:cNvPr>
          <p:cNvSpPr>
            <a:spLocks noGrp="1"/>
          </p:cNvSpPr>
          <p:nvPr>
            <p:ph type="ftr" sz="quarter" idx="11"/>
          </p:nvPr>
        </p:nvSpPr>
        <p:spPr/>
        <p:txBody>
          <a:bodyPr/>
          <a:lstStyle/>
          <a:p>
            <a:r>
              <a:rPr lang="en-US"/>
              <a:t>SOLID, LLC - Military 101</a:t>
            </a:r>
          </a:p>
        </p:txBody>
      </p:sp>
      <p:sp>
        <p:nvSpPr>
          <p:cNvPr id="4" name="Slide Number Placeholder 3">
            <a:extLst>
              <a:ext uri="{FF2B5EF4-FFF2-40B4-BE49-F238E27FC236}">
                <a16:creationId xmlns:a16="http://schemas.microsoft.com/office/drawing/2014/main" id="{2E93736E-3302-45CF-A625-3D43D83B4667}"/>
              </a:ext>
            </a:extLst>
          </p:cNvPr>
          <p:cNvSpPr>
            <a:spLocks noGrp="1"/>
          </p:cNvSpPr>
          <p:nvPr>
            <p:ph type="sldNum" sz="quarter" idx="12"/>
          </p:nvPr>
        </p:nvSpPr>
        <p:spPr/>
        <p:txBody>
          <a:bodyPr/>
          <a:lstStyle/>
          <a:p>
            <a:fld id="{9A3B2906-C4EE-47CD-B74B-A7AB062DB60F}" type="slidenum">
              <a:rPr lang="en-US" smtClean="0"/>
              <a:pPr/>
              <a:t>27</a:t>
            </a:fld>
            <a:endParaRPr lang="en-US"/>
          </a:p>
        </p:txBody>
      </p:sp>
      <p:sp>
        <p:nvSpPr>
          <p:cNvPr id="9" name="TextBox 8">
            <a:extLst>
              <a:ext uri="{FF2B5EF4-FFF2-40B4-BE49-F238E27FC236}">
                <a16:creationId xmlns:a16="http://schemas.microsoft.com/office/drawing/2014/main" id="{B810432A-495F-42D3-9B62-0A86AB8BEB41}"/>
              </a:ext>
            </a:extLst>
          </p:cNvPr>
          <p:cNvSpPr txBox="1"/>
          <p:nvPr/>
        </p:nvSpPr>
        <p:spPr>
          <a:xfrm>
            <a:off x="1465932" y="5324467"/>
            <a:ext cx="9501347" cy="415498"/>
          </a:xfrm>
          <a:prstGeom prst="rect">
            <a:avLst/>
          </a:prstGeom>
          <a:noFill/>
        </p:spPr>
        <p:txBody>
          <a:bodyPr wrap="square">
            <a:spAutoFit/>
          </a:bodyPr>
          <a:lstStyle/>
          <a:p>
            <a:pPr algn="ctr"/>
            <a:r>
              <a:rPr lang="en-US" sz="2100" i="1">
                <a:solidFill>
                  <a:schemeClr val="accent4">
                    <a:lumMod val="50000"/>
                  </a:schemeClr>
                </a:solidFill>
                <a:latin typeface="Calibri Light" panose="020F0302020204030204" pitchFamily="34" charset="0"/>
                <a:cs typeface="Calibri Light" panose="020F0302020204030204" pitchFamily="34" charset="0"/>
              </a:rPr>
              <a:t>Career Roadmaps help guide Service members to training and education opportunities</a:t>
            </a:r>
          </a:p>
        </p:txBody>
      </p:sp>
      <p:sp>
        <p:nvSpPr>
          <p:cNvPr id="10" name="Rectangle 9">
            <a:extLst>
              <a:ext uri="{FF2B5EF4-FFF2-40B4-BE49-F238E27FC236}">
                <a16:creationId xmlns:a16="http://schemas.microsoft.com/office/drawing/2014/main" id="{28726A66-3A95-4225-845C-256575395C64}"/>
              </a:ext>
            </a:extLst>
          </p:cNvPr>
          <p:cNvSpPr/>
          <p:nvPr/>
        </p:nvSpPr>
        <p:spPr>
          <a:xfrm>
            <a:off x="1586851" y="2467358"/>
            <a:ext cx="3710082" cy="232294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5" name="Rectangle 14">
            <a:extLst>
              <a:ext uri="{FF2B5EF4-FFF2-40B4-BE49-F238E27FC236}">
                <a16:creationId xmlns:a16="http://schemas.microsoft.com/office/drawing/2014/main" id="{5E9FC027-E57F-4FA7-BDBB-F72BB58DC860}"/>
              </a:ext>
            </a:extLst>
          </p:cNvPr>
          <p:cNvSpPr/>
          <p:nvPr/>
        </p:nvSpPr>
        <p:spPr>
          <a:xfrm>
            <a:off x="7217192" y="2470548"/>
            <a:ext cx="3710083" cy="232294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8B6549-0014-450E-A435-7654903ED99D}"/>
              </a:ext>
            </a:extLst>
          </p:cNvPr>
          <p:cNvSpPr txBox="1"/>
          <p:nvPr/>
        </p:nvSpPr>
        <p:spPr>
          <a:xfrm>
            <a:off x="1438197" y="2836283"/>
            <a:ext cx="3119881" cy="1295868"/>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a:solidFill>
                  <a:schemeClr val="accent4">
                    <a:lumMod val="50000"/>
                  </a:schemeClr>
                </a:solidFill>
                <a:latin typeface="Calibri Light" panose="020F0302020204030204" pitchFamily="34" charset="0"/>
                <a:cs typeface="Calibri Light" panose="020F0302020204030204" pitchFamily="34" charset="0"/>
              </a:rPr>
              <a:t>Compensatory</a:t>
            </a:r>
          </a:p>
          <a:p>
            <a:pPr marL="742950" lvl="1" indent="-285750">
              <a:lnSpc>
                <a:spcPct val="150000"/>
              </a:lnSpc>
              <a:buFont typeface="Arial" panose="020B0604020202020204" pitchFamily="34" charset="0"/>
              <a:buChar char="•"/>
            </a:pPr>
            <a:r>
              <a:rPr lang="en-US">
                <a:solidFill>
                  <a:schemeClr val="accent4">
                    <a:lumMod val="50000"/>
                  </a:schemeClr>
                </a:solidFill>
                <a:latin typeface="Calibri Light" panose="020F0302020204030204" pitchFamily="34" charset="0"/>
                <a:cs typeface="Calibri Light" panose="020F0302020204030204" pitchFamily="34" charset="0"/>
              </a:rPr>
              <a:t>Mission-related</a:t>
            </a:r>
          </a:p>
          <a:p>
            <a:pPr marL="742950" lvl="1" indent="-285750">
              <a:lnSpc>
                <a:spcPct val="150000"/>
              </a:lnSpc>
              <a:buFont typeface="Arial" panose="020B0604020202020204" pitchFamily="34" charset="0"/>
              <a:buChar char="•"/>
            </a:pPr>
            <a:r>
              <a:rPr lang="en-US">
                <a:solidFill>
                  <a:schemeClr val="accent4">
                    <a:lumMod val="50000"/>
                  </a:schemeClr>
                </a:solidFill>
                <a:latin typeface="Calibri Light" panose="020F0302020204030204" pitchFamily="34" charset="0"/>
                <a:cs typeface="Calibri Light" panose="020F0302020204030204" pitchFamily="34" charset="0"/>
              </a:rPr>
              <a:t>Formal and informal</a:t>
            </a:r>
          </a:p>
        </p:txBody>
      </p:sp>
      <p:sp>
        <p:nvSpPr>
          <p:cNvPr id="19" name="TextBox 18">
            <a:extLst>
              <a:ext uri="{FF2B5EF4-FFF2-40B4-BE49-F238E27FC236}">
                <a16:creationId xmlns:a16="http://schemas.microsoft.com/office/drawing/2014/main" id="{9AD12825-8206-48A1-87BF-5C3533E885B7}"/>
              </a:ext>
            </a:extLst>
          </p:cNvPr>
          <p:cNvSpPr txBox="1"/>
          <p:nvPr/>
        </p:nvSpPr>
        <p:spPr>
          <a:xfrm>
            <a:off x="6955461" y="2718519"/>
            <a:ext cx="3539134" cy="1295868"/>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a:solidFill>
                  <a:schemeClr val="accent4">
                    <a:lumMod val="50000"/>
                  </a:schemeClr>
                </a:solidFill>
                <a:latin typeface="Calibri Light" panose="020F0302020204030204" pitchFamily="34" charset="0"/>
                <a:cs typeface="Calibri Light" panose="020F0302020204030204" pitchFamily="34" charset="0"/>
              </a:rPr>
              <a:t>Voluntary</a:t>
            </a:r>
          </a:p>
          <a:p>
            <a:pPr marL="742950" lvl="1" indent="-285750">
              <a:lnSpc>
                <a:spcPct val="150000"/>
              </a:lnSpc>
              <a:buFont typeface="Arial" panose="020B0604020202020204" pitchFamily="34" charset="0"/>
              <a:buChar char="•"/>
            </a:pPr>
            <a:r>
              <a:rPr lang="en-US">
                <a:solidFill>
                  <a:schemeClr val="accent4">
                    <a:lumMod val="50000"/>
                  </a:schemeClr>
                </a:solidFill>
                <a:latin typeface="Calibri Light" panose="020F0302020204030204" pitchFamily="34" charset="0"/>
                <a:cs typeface="Calibri Light" panose="020F0302020204030204" pitchFamily="34" charset="0"/>
              </a:rPr>
              <a:t>May or may not be military occupation-specific</a:t>
            </a:r>
          </a:p>
        </p:txBody>
      </p:sp>
      <p:grpSp>
        <p:nvGrpSpPr>
          <p:cNvPr id="11" name="Group 10">
            <a:extLst>
              <a:ext uri="{FF2B5EF4-FFF2-40B4-BE49-F238E27FC236}">
                <a16:creationId xmlns:a16="http://schemas.microsoft.com/office/drawing/2014/main" id="{89E5E704-98DF-4B68-9E13-2B88C34F7CBD}"/>
              </a:ext>
            </a:extLst>
          </p:cNvPr>
          <p:cNvGrpSpPr/>
          <p:nvPr/>
        </p:nvGrpSpPr>
        <p:grpSpPr>
          <a:xfrm>
            <a:off x="5805126" y="2789380"/>
            <a:ext cx="822960" cy="822960"/>
            <a:chOff x="5755931" y="2647405"/>
            <a:chExt cx="822960" cy="822960"/>
          </a:xfrm>
        </p:grpSpPr>
        <p:sp>
          <p:nvSpPr>
            <p:cNvPr id="23" name="Oval 22">
              <a:extLst>
                <a:ext uri="{FF2B5EF4-FFF2-40B4-BE49-F238E27FC236}">
                  <a16:creationId xmlns:a16="http://schemas.microsoft.com/office/drawing/2014/main" id="{064E48B3-B5DB-4F45-BF7B-07904CA0131F}"/>
                </a:ext>
              </a:extLst>
            </p:cNvPr>
            <p:cNvSpPr/>
            <p:nvPr/>
          </p:nvSpPr>
          <p:spPr>
            <a:xfrm>
              <a:off x="5755931" y="2647405"/>
              <a:ext cx="822960" cy="822960"/>
            </a:xfrm>
            <a:prstGeom prst="ellipse">
              <a:avLst/>
            </a:prstGeom>
            <a:solidFill>
              <a:srgbClr val="002060">
                <a:alpha val="76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127496C-CA35-4B7A-83C2-5AD261407AD0}"/>
                </a:ext>
              </a:extLst>
            </p:cNvPr>
            <p:cNvSpPr txBox="1"/>
            <p:nvPr/>
          </p:nvSpPr>
          <p:spPr>
            <a:xfrm>
              <a:off x="5824346" y="2735719"/>
              <a:ext cx="698434" cy="646331"/>
            </a:xfrm>
            <a:prstGeom prst="rect">
              <a:avLst/>
            </a:prstGeom>
            <a:noFill/>
          </p:spPr>
          <p:txBody>
            <a:bodyPr wrap="square" rtlCol="0">
              <a:spAutoFit/>
            </a:bodyPr>
            <a:lstStyle/>
            <a:p>
              <a:r>
                <a:rPr lang="en-US" sz="3600" b="1">
                  <a:solidFill>
                    <a:schemeClr val="bg1"/>
                  </a:solidFill>
                  <a:effectLst>
                    <a:outerShdw blurRad="50800" dist="38100" dir="2700000" algn="tl" rotWithShape="0">
                      <a:prstClr val="black">
                        <a:alpha val="40000"/>
                      </a:prstClr>
                    </a:outerShdw>
                  </a:effectLst>
                </a:rPr>
                <a:t>VS</a:t>
              </a:r>
            </a:p>
          </p:txBody>
        </p:sp>
      </p:grpSp>
      <p:sp>
        <p:nvSpPr>
          <p:cNvPr id="37" name="Rectangle 36">
            <a:extLst>
              <a:ext uri="{FF2B5EF4-FFF2-40B4-BE49-F238E27FC236}">
                <a16:creationId xmlns:a16="http://schemas.microsoft.com/office/drawing/2014/main" id="{28F9D30B-233F-406B-B935-8034AB321746}"/>
              </a:ext>
            </a:extLst>
          </p:cNvPr>
          <p:cNvSpPr/>
          <p:nvPr/>
        </p:nvSpPr>
        <p:spPr>
          <a:xfrm>
            <a:off x="1586852" y="1549820"/>
            <a:ext cx="3710081" cy="78603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695632C-EC37-4DEF-A8B0-67BCB3F8649C}"/>
              </a:ext>
            </a:extLst>
          </p:cNvPr>
          <p:cNvSpPr txBox="1"/>
          <p:nvPr/>
        </p:nvSpPr>
        <p:spPr>
          <a:xfrm>
            <a:off x="2779466" y="1628517"/>
            <a:ext cx="2333450" cy="523220"/>
          </a:xfrm>
          <a:prstGeom prst="rect">
            <a:avLst/>
          </a:prstGeom>
          <a:noFill/>
        </p:spPr>
        <p:txBody>
          <a:bodyPr wrap="square">
            <a:spAutoFit/>
          </a:bodyPr>
          <a:lstStyle/>
          <a:p>
            <a:r>
              <a:rPr lang="en-US" sz="2800">
                <a:solidFill>
                  <a:schemeClr val="bg1"/>
                </a:solidFill>
                <a:latin typeface="Calibri Light" panose="020F0302020204030204" pitchFamily="34" charset="0"/>
                <a:cs typeface="Calibri Light" panose="020F0302020204030204" pitchFamily="34" charset="0"/>
              </a:rPr>
              <a:t>Training</a:t>
            </a:r>
            <a:endParaRPr lang="en-US" sz="2800">
              <a:solidFill>
                <a:schemeClr val="bg1"/>
              </a:solidFill>
            </a:endParaRPr>
          </a:p>
        </p:txBody>
      </p:sp>
      <p:grpSp>
        <p:nvGrpSpPr>
          <p:cNvPr id="12" name="Group 11">
            <a:extLst>
              <a:ext uri="{FF2B5EF4-FFF2-40B4-BE49-F238E27FC236}">
                <a16:creationId xmlns:a16="http://schemas.microsoft.com/office/drawing/2014/main" id="{2A321FD1-D4B2-4699-901D-B96416B8DADF}"/>
              </a:ext>
            </a:extLst>
          </p:cNvPr>
          <p:cNvGrpSpPr/>
          <p:nvPr/>
        </p:nvGrpSpPr>
        <p:grpSpPr>
          <a:xfrm>
            <a:off x="7217192" y="1565342"/>
            <a:ext cx="3710082" cy="787268"/>
            <a:chOff x="7217191" y="2088552"/>
            <a:chExt cx="3710082" cy="787268"/>
          </a:xfrm>
        </p:grpSpPr>
        <p:sp>
          <p:nvSpPr>
            <p:cNvPr id="27" name="Rectangle 26">
              <a:extLst>
                <a:ext uri="{FF2B5EF4-FFF2-40B4-BE49-F238E27FC236}">
                  <a16:creationId xmlns:a16="http://schemas.microsoft.com/office/drawing/2014/main" id="{5BD9D1FC-DC1E-4B7C-BBFF-96D8DB9884E9}"/>
                </a:ext>
              </a:extLst>
            </p:cNvPr>
            <p:cNvSpPr/>
            <p:nvPr/>
          </p:nvSpPr>
          <p:spPr>
            <a:xfrm>
              <a:off x="7217191" y="2088552"/>
              <a:ext cx="3710082" cy="78603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FB0C153-D887-4DDE-8A31-EC08123D2EFE}"/>
                </a:ext>
              </a:extLst>
            </p:cNvPr>
            <p:cNvSpPr txBox="1"/>
            <p:nvPr/>
          </p:nvSpPr>
          <p:spPr>
            <a:xfrm>
              <a:off x="8425918" y="2165135"/>
              <a:ext cx="2077521" cy="523220"/>
            </a:xfrm>
            <a:prstGeom prst="rect">
              <a:avLst/>
            </a:prstGeom>
            <a:noFill/>
          </p:spPr>
          <p:txBody>
            <a:bodyPr wrap="square">
              <a:spAutoFit/>
            </a:bodyPr>
            <a:lstStyle/>
            <a:p>
              <a:r>
                <a:rPr lang="en-US" sz="2800">
                  <a:solidFill>
                    <a:schemeClr val="bg1"/>
                  </a:solidFill>
                  <a:latin typeface="Calibri Light" panose="020F0302020204030204" pitchFamily="34" charset="0"/>
                  <a:cs typeface="Calibri Light" panose="020F0302020204030204" pitchFamily="34" charset="0"/>
                </a:rPr>
                <a:t>Education</a:t>
              </a:r>
              <a:endParaRPr lang="en-US" sz="2800">
                <a:solidFill>
                  <a:schemeClr val="bg1"/>
                </a:solidFill>
              </a:endParaRPr>
            </a:p>
          </p:txBody>
        </p:sp>
        <p:pic>
          <p:nvPicPr>
            <p:cNvPr id="41" name="Picture 40">
              <a:extLst>
                <a:ext uri="{FF2B5EF4-FFF2-40B4-BE49-F238E27FC236}">
                  <a16:creationId xmlns:a16="http://schemas.microsoft.com/office/drawing/2014/main" id="{B46F6FA7-76DF-4186-92D1-2791CF9CE27B}"/>
                </a:ext>
              </a:extLst>
            </p:cNvPr>
            <p:cNvPicPr>
              <a:picLocks noChangeAspect="1"/>
            </p:cNvPicPr>
            <p:nvPr/>
          </p:nvPicPr>
          <p:blipFill>
            <a:blip r:embed="rId3"/>
            <a:stretch>
              <a:fillRect/>
            </a:stretch>
          </p:blipFill>
          <p:spPr>
            <a:xfrm>
              <a:off x="7390790" y="2120981"/>
              <a:ext cx="861530" cy="754839"/>
            </a:xfrm>
            <a:prstGeom prst="rect">
              <a:avLst/>
            </a:prstGeom>
          </p:spPr>
        </p:pic>
      </p:grpSp>
      <p:pic>
        <p:nvPicPr>
          <p:cNvPr id="43" name="Graphic 42" descr="Classroom">
            <a:extLst>
              <a:ext uri="{FF2B5EF4-FFF2-40B4-BE49-F238E27FC236}">
                <a16:creationId xmlns:a16="http://schemas.microsoft.com/office/drawing/2014/main" id="{91B28489-8920-42B9-8CD7-B0F699A40A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1327" y="1544935"/>
            <a:ext cx="832290" cy="7410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E72C12C5-1A13-4E9C-8327-09F60BC38817}"/>
              </a:ext>
            </a:extLst>
          </p:cNvPr>
          <p:cNvCxnSpPr>
            <a:cxnSpLocks/>
          </p:cNvCxnSpPr>
          <p:nvPr/>
        </p:nvCxnSpPr>
        <p:spPr>
          <a:xfrm>
            <a:off x="9843001" y="1769233"/>
            <a:ext cx="0" cy="5163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5" name="Graphic 74" descr="Lightbulb and gear">
            <a:extLst>
              <a:ext uri="{FF2B5EF4-FFF2-40B4-BE49-F238E27FC236}">
                <a16:creationId xmlns:a16="http://schemas.microsoft.com/office/drawing/2014/main" id="{B264F4B5-2821-4739-8FCF-EACAE08CEB39}"/>
              </a:ext>
            </a:extLst>
          </p:cNvPr>
          <p:cNvPicPr>
            <a:picLocks noChangeAspect="1"/>
          </p:cNvPicPr>
          <p:nvPr/>
        </p:nvPicPr>
        <p:blipFill>
          <a:blip r:embed="rId3">
            <a:alphaModFix amt="11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5365" y="7081342"/>
            <a:ext cx="1400170" cy="1400170"/>
          </a:xfrm>
          <a:prstGeom prst="rect">
            <a:avLst/>
          </a:prstGeom>
        </p:spPr>
      </p:pic>
      <p:sp>
        <p:nvSpPr>
          <p:cNvPr id="2" name="Title 1"/>
          <p:cNvSpPr>
            <a:spLocks noGrp="1"/>
          </p:cNvSpPr>
          <p:nvPr>
            <p:ph type="title"/>
          </p:nvPr>
        </p:nvSpPr>
        <p:spPr>
          <a:xfrm>
            <a:off x="4266533" y="229346"/>
            <a:ext cx="3473116" cy="739651"/>
          </a:xfrm>
        </p:spPr>
        <p:txBody>
          <a:bodyPr>
            <a:normAutofit/>
          </a:bodyPr>
          <a:lstStyle/>
          <a:p>
            <a:pPr algn="ctr"/>
            <a:r>
              <a:rPr lang="en-US" sz="3600" b="0">
                <a:latin typeface="Calibri Light" panose="020F0302020204030204" pitchFamily="34" charset="0"/>
                <a:cs typeface="Calibri Light" panose="020F0302020204030204" pitchFamily="34" charset="0"/>
              </a:rPr>
              <a:t>Military Training</a:t>
            </a:r>
          </a:p>
        </p:txBody>
      </p:sp>
      <p:sp>
        <p:nvSpPr>
          <p:cNvPr id="7" name="TextBox 6"/>
          <p:cNvSpPr txBox="1"/>
          <p:nvPr/>
        </p:nvSpPr>
        <p:spPr>
          <a:xfrm>
            <a:off x="0" y="5458064"/>
            <a:ext cx="12191999" cy="400110"/>
          </a:xfrm>
          <a:prstGeom prst="rect">
            <a:avLst/>
          </a:prstGeom>
          <a:solidFill>
            <a:schemeClr val="bg1">
              <a:lumMod val="95000"/>
            </a:schemeClr>
          </a:solidFill>
          <a:ln w="15875">
            <a:noFill/>
          </a:ln>
        </p:spPr>
        <p:txBody>
          <a:bodyPr wrap="square" rtlCol="0">
            <a:spAutoFit/>
          </a:bodyPr>
          <a:lstStyle/>
          <a:p>
            <a:r>
              <a:rPr lang="en-US" sz="2000">
                <a:solidFill>
                  <a:schemeClr val="accent4">
                    <a:lumMod val="50000"/>
                  </a:schemeClr>
                </a:solidFill>
              </a:rPr>
              <a:t>	            More than 60% of formal training</a:t>
            </a:r>
            <a:r>
              <a:rPr lang="en-US" sz="2000"/>
              <a:t> </a:t>
            </a:r>
            <a:r>
              <a:rPr lang="en-US" sz="2000" b="1">
                <a:solidFill>
                  <a:schemeClr val="accent4">
                    <a:lumMod val="50000"/>
                  </a:schemeClr>
                </a:solidFill>
              </a:rPr>
              <a:t>qualifies as college credit</a:t>
            </a:r>
          </a:p>
        </p:txBody>
      </p:sp>
      <p:sp>
        <p:nvSpPr>
          <p:cNvPr id="8" name="Footer Placeholder 7">
            <a:extLst>
              <a:ext uri="{FF2B5EF4-FFF2-40B4-BE49-F238E27FC236}">
                <a16:creationId xmlns:a16="http://schemas.microsoft.com/office/drawing/2014/main" id="{9E50CC7F-D14B-4A5A-91C4-88B8647D0F45}"/>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E0C38FF5-7F6E-4A39-BA44-B51BDB8D8782}"/>
              </a:ext>
            </a:extLst>
          </p:cNvPr>
          <p:cNvSpPr>
            <a:spLocks noGrp="1"/>
          </p:cNvSpPr>
          <p:nvPr>
            <p:ph type="sldNum" sz="quarter" idx="12"/>
          </p:nvPr>
        </p:nvSpPr>
        <p:spPr>
          <a:xfrm>
            <a:off x="9083427" y="6401439"/>
            <a:ext cx="2844800" cy="365125"/>
          </a:xfrm>
        </p:spPr>
        <p:txBody>
          <a:bodyPr/>
          <a:lstStyle/>
          <a:p>
            <a:fld id="{9A3B2906-C4EE-47CD-B74B-A7AB062DB60F}" type="slidenum">
              <a:rPr lang="en-US" smtClean="0"/>
              <a:pPr/>
              <a:t>28</a:t>
            </a:fld>
            <a:endParaRPr lang="en-US"/>
          </a:p>
        </p:txBody>
      </p:sp>
      <p:sp>
        <p:nvSpPr>
          <p:cNvPr id="6" name="Rectangle 5">
            <a:extLst>
              <a:ext uri="{FF2B5EF4-FFF2-40B4-BE49-F238E27FC236}">
                <a16:creationId xmlns:a16="http://schemas.microsoft.com/office/drawing/2014/main" id="{AAB89F29-947D-4AC2-9CE7-6701ECCD3927}"/>
              </a:ext>
            </a:extLst>
          </p:cNvPr>
          <p:cNvSpPr/>
          <p:nvPr/>
        </p:nvSpPr>
        <p:spPr>
          <a:xfrm>
            <a:off x="429126" y="2288529"/>
            <a:ext cx="2985838" cy="2308324"/>
          </a:xfrm>
          <a:prstGeom prst="rect">
            <a:avLst/>
          </a:prstGeom>
          <a:noFill/>
          <a:ln>
            <a:solidFill>
              <a:srgbClr val="00206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9DA212B-4765-49F4-A652-F73F384289BA}"/>
              </a:ext>
            </a:extLst>
          </p:cNvPr>
          <p:cNvSpPr/>
          <p:nvPr/>
        </p:nvSpPr>
        <p:spPr>
          <a:xfrm>
            <a:off x="4098508" y="2277596"/>
            <a:ext cx="3324727" cy="2542344"/>
          </a:xfrm>
          <a:prstGeom prst="rect">
            <a:avLst/>
          </a:prstGeom>
          <a:noFill/>
          <a:ln>
            <a:solidFill>
              <a:srgbClr val="00206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721922-2383-41B5-AE63-EA5308989924}"/>
              </a:ext>
            </a:extLst>
          </p:cNvPr>
          <p:cNvSpPr/>
          <p:nvPr/>
        </p:nvSpPr>
        <p:spPr>
          <a:xfrm>
            <a:off x="8240372" y="2274619"/>
            <a:ext cx="3180351" cy="1671347"/>
          </a:xfrm>
          <a:prstGeom prst="rect">
            <a:avLst/>
          </a:prstGeom>
          <a:noFill/>
          <a:ln>
            <a:solidFill>
              <a:srgbClr val="00206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CC39E67-E81E-4689-8CFE-769964EC25D3}"/>
              </a:ext>
            </a:extLst>
          </p:cNvPr>
          <p:cNvSpPr/>
          <p:nvPr/>
        </p:nvSpPr>
        <p:spPr>
          <a:xfrm>
            <a:off x="429126" y="1399900"/>
            <a:ext cx="2985838" cy="50438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TextBox 24">
            <a:extLst>
              <a:ext uri="{FF2B5EF4-FFF2-40B4-BE49-F238E27FC236}">
                <a16:creationId xmlns:a16="http://schemas.microsoft.com/office/drawing/2014/main" id="{03E325EE-F894-4D99-BD12-058CC2743C09}"/>
              </a:ext>
            </a:extLst>
          </p:cNvPr>
          <p:cNvSpPr txBox="1"/>
          <p:nvPr/>
        </p:nvSpPr>
        <p:spPr>
          <a:xfrm>
            <a:off x="1232229" y="1441037"/>
            <a:ext cx="1375611" cy="400110"/>
          </a:xfrm>
          <a:prstGeom prst="rect">
            <a:avLst/>
          </a:prstGeom>
          <a:noFill/>
        </p:spPr>
        <p:txBody>
          <a:bodyPr wrap="square">
            <a:spAutoFit/>
          </a:bodyPr>
          <a:lstStyle/>
          <a:p>
            <a:r>
              <a:rPr lang="en-US" sz="2000">
                <a:solidFill>
                  <a:schemeClr val="bg1"/>
                </a:solidFill>
              </a:rPr>
              <a:t>Boot Camp</a:t>
            </a:r>
          </a:p>
        </p:txBody>
      </p:sp>
      <p:sp>
        <p:nvSpPr>
          <p:cNvPr id="27" name="TextBox 26">
            <a:extLst>
              <a:ext uri="{FF2B5EF4-FFF2-40B4-BE49-F238E27FC236}">
                <a16:creationId xmlns:a16="http://schemas.microsoft.com/office/drawing/2014/main" id="{6703151C-1ECC-443A-83C9-F177ECE5AE97}"/>
              </a:ext>
            </a:extLst>
          </p:cNvPr>
          <p:cNvSpPr txBox="1"/>
          <p:nvPr/>
        </p:nvSpPr>
        <p:spPr>
          <a:xfrm>
            <a:off x="108412" y="2452731"/>
            <a:ext cx="3376863" cy="2031325"/>
          </a:xfrm>
          <a:prstGeom prst="rect">
            <a:avLst/>
          </a:prstGeom>
          <a:noFill/>
        </p:spPr>
        <p:txBody>
          <a:bodyPr wrap="square">
            <a:spAutoFit/>
          </a:bodyPr>
          <a:lstStyle/>
          <a:p>
            <a:pPr marL="742950" lvl="1" indent="-285750">
              <a:buFont typeface="Arial" panose="020B0604020202020204" pitchFamily="34" charset="0"/>
              <a:buChar char="•"/>
            </a:pPr>
            <a:r>
              <a:rPr lang="en-US" sz="1800"/>
              <a:t>7 to 12 weeks</a:t>
            </a:r>
          </a:p>
          <a:p>
            <a:pPr marL="742950" lvl="1" indent="-285750">
              <a:buFont typeface="Arial" panose="020B0604020202020204" pitchFamily="34" charset="0"/>
              <a:buChar char="•"/>
            </a:pPr>
            <a:r>
              <a:rPr lang="en-US" sz="1800"/>
              <a:t>builds physical and mental stamina, develops team building skills, and orient recruits to the military mission, culture, and ethos</a:t>
            </a:r>
            <a:endParaRPr lang="en-US"/>
          </a:p>
        </p:txBody>
      </p:sp>
      <p:sp>
        <p:nvSpPr>
          <p:cNvPr id="28" name="Rectangle 27">
            <a:extLst>
              <a:ext uri="{FF2B5EF4-FFF2-40B4-BE49-F238E27FC236}">
                <a16:creationId xmlns:a16="http://schemas.microsoft.com/office/drawing/2014/main" id="{E8CFDAE3-85FE-4F07-BAE2-ECBC87F864C0}"/>
              </a:ext>
            </a:extLst>
          </p:cNvPr>
          <p:cNvSpPr/>
          <p:nvPr/>
        </p:nvSpPr>
        <p:spPr>
          <a:xfrm>
            <a:off x="4038600" y="1394328"/>
            <a:ext cx="3356810" cy="5234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0" name="TextBox 29">
            <a:extLst>
              <a:ext uri="{FF2B5EF4-FFF2-40B4-BE49-F238E27FC236}">
                <a16:creationId xmlns:a16="http://schemas.microsoft.com/office/drawing/2014/main" id="{392F007E-9C75-4E4B-97FB-0EFD2BB37B47}"/>
              </a:ext>
            </a:extLst>
          </p:cNvPr>
          <p:cNvSpPr txBox="1"/>
          <p:nvPr/>
        </p:nvSpPr>
        <p:spPr>
          <a:xfrm>
            <a:off x="4385099" y="1454112"/>
            <a:ext cx="2748547" cy="400110"/>
          </a:xfrm>
          <a:prstGeom prst="rect">
            <a:avLst/>
          </a:prstGeom>
          <a:noFill/>
        </p:spPr>
        <p:txBody>
          <a:bodyPr wrap="square">
            <a:spAutoFit/>
          </a:bodyPr>
          <a:lstStyle/>
          <a:p>
            <a:pPr algn="ctr"/>
            <a:r>
              <a:rPr lang="en-US" sz="2000">
                <a:solidFill>
                  <a:schemeClr val="bg1"/>
                </a:solidFill>
              </a:rPr>
              <a:t>Initial Technical Training</a:t>
            </a:r>
          </a:p>
        </p:txBody>
      </p:sp>
      <p:sp>
        <p:nvSpPr>
          <p:cNvPr id="32" name="TextBox 31">
            <a:extLst>
              <a:ext uri="{FF2B5EF4-FFF2-40B4-BE49-F238E27FC236}">
                <a16:creationId xmlns:a16="http://schemas.microsoft.com/office/drawing/2014/main" id="{155B9165-09C3-470D-B0C7-FCED96BDBDC2}"/>
              </a:ext>
            </a:extLst>
          </p:cNvPr>
          <p:cNvSpPr txBox="1"/>
          <p:nvPr/>
        </p:nvSpPr>
        <p:spPr>
          <a:xfrm>
            <a:off x="3850510" y="2388852"/>
            <a:ext cx="3623510" cy="2308324"/>
          </a:xfrm>
          <a:prstGeom prst="rect">
            <a:avLst/>
          </a:prstGeom>
          <a:noFill/>
        </p:spPr>
        <p:txBody>
          <a:bodyPr wrap="square">
            <a:spAutoFit/>
          </a:bodyPr>
          <a:lstStyle/>
          <a:p>
            <a:pPr marL="742950" lvl="1" indent="-285750">
              <a:buFont typeface="Arial" panose="020B0604020202020204" pitchFamily="34" charset="0"/>
              <a:buChar char="•"/>
            </a:pPr>
            <a:r>
              <a:rPr lang="en-US" sz="1800"/>
              <a:t>8 weeks to one year</a:t>
            </a:r>
          </a:p>
          <a:p>
            <a:pPr marL="742950" lvl="1" indent="-285750">
              <a:buFont typeface="Arial" panose="020B0604020202020204" pitchFamily="34" charset="0"/>
              <a:buChar char="•"/>
            </a:pPr>
            <a:r>
              <a:rPr lang="en-US" sz="1800"/>
              <a:t>intensive occupational training after basic training </a:t>
            </a:r>
          </a:p>
          <a:p>
            <a:pPr marL="742950" lvl="1" indent="-285750">
              <a:buFont typeface="Arial" panose="020B0604020202020204" pitchFamily="34" charset="0"/>
              <a:buChar char="•"/>
            </a:pPr>
            <a:r>
              <a:rPr lang="en-US" sz="1800"/>
              <a:t>e.g., A-School or Advanced Individualized Training (AIT)</a:t>
            </a:r>
          </a:p>
          <a:p>
            <a:pPr marL="742950" lvl="1" indent="-285750">
              <a:buFont typeface="Arial" panose="020B0604020202020204" pitchFamily="34" charset="0"/>
              <a:buChar char="•"/>
            </a:pPr>
            <a:r>
              <a:rPr lang="en-US" sz="1800"/>
              <a:t>Upon completion, qualified to hold their military occupational </a:t>
            </a:r>
          </a:p>
        </p:txBody>
      </p:sp>
      <p:sp>
        <p:nvSpPr>
          <p:cNvPr id="33" name="Rectangle 32">
            <a:extLst>
              <a:ext uri="{FF2B5EF4-FFF2-40B4-BE49-F238E27FC236}">
                <a16:creationId xmlns:a16="http://schemas.microsoft.com/office/drawing/2014/main" id="{637459CF-9EE7-46CD-B656-CD1F1BC36E4D}"/>
              </a:ext>
            </a:extLst>
          </p:cNvPr>
          <p:cNvSpPr/>
          <p:nvPr/>
        </p:nvSpPr>
        <p:spPr>
          <a:xfrm>
            <a:off x="8240375" y="1398600"/>
            <a:ext cx="3180348" cy="69987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TextBox 33">
            <a:extLst>
              <a:ext uri="{FF2B5EF4-FFF2-40B4-BE49-F238E27FC236}">
                <a16:creationId xmlns:a16="http://schemas.microsoft.com/office/drawing/2014/main" id="{D5D32569-8A3B-47F5-8A0B-631B65CE41C3}"/>
              </a:ext>
            </a:extLst>
          </p:cNvPr>
          <p:cNvSpPr txBox="1"/>
          <p:nvPr/>
        </p:nvSpPr>
        <p:spPr>
          <a:xfrm>
            <a:off x="8770265" y="1450913"/>
            <a:ext cx="2120564" cy="646331"/>
          </a:xfrm>
          <a:prstGeom prst="rect">
            <a:avLst/>
          </a:prstGeom>
          <a:noFill/>
        </p:spPr>
        <p:txBody>
          <a:bodyPr wrap="square">
            <a:spAutoFit/>
          </a:bodyPr>
          <a:lstStyle/>
          <a:p>
            <a:pPr algn="ctr"/>
            <a:r>
              <a:rPr lang="en-US">
                <a:solidFill>
                  <a:schemeClr val="bg1"/>
                </a:solidFill>
              </a:rPr>
              <a:t>Continued Training Throughout Career</a:t>
            </a:r>
          </a:p>
        </p:txBody>
      </p:sp>
      <p:sp>
        <p:nvSpPr>
          <p:cNvPr id="36" name="TextBox 35">
            <a:extLst>
              <a:ext uri="{FF2B5EF4-FFF2-40B4-BE49-F238E27FC236}">
                <a16:creationId xmlns:a16="http://schemas.microsoft.com/office/drawing/2014/main" id="{65D230B1-9254-4E13-A432-C1125BC15280}"/>
              </a:ext>
            </a:extLst>
          </p:cNvPr>
          <p:cNvSpPr txBox="1"/>
          <p:nvPr/>
        </p:nvSpPr>
        <p:spPr>
          <a:xfrm>
            <a:off x="7875136" y="2496553"/>
            <a:ext cx="3623510" cy="923330"/>
          </a:xfrm>
          <a:prstGeom prst="rect">
            <a:avLst/>
          </a:prstGeom>
          <a:noFill/>
        </p:spPr>
        <p:txBody>
          <a:bodyPr wrap="square">
            <a:spAutoFit/>
          </a:bodyPr>
          <a:lstStyle/>
          <a:p>
            <a:pPr marL="742950" lvl="1" indent="-285750">
              <a:buFont typeface="Arial" panose="020B0604020202020204" pitchFamily="34" charset="0"/>
              <a:buChar char="•"/>
            </a:pPr>
            <a:r>
              <a:rPr lang="en-US" sz="1800"/>
              <a:t>More advanced job training</a:t>
            </a:r>
          </a:p>
          <a:p>
            <a:pPr marL="742950" lvl="1" indent="-285750">
              <a:buFont typeface="Arial" panose="020B0604020202020204" pitchFamily="34" charset="0"/>
              <a:buChar char="•"/>
            </a:pPr>
            <a:r>
              <a:rPr lang="en-US" sz="1800"/>
              <a:t>Leadership training</a:t>
            </a:r>
          </a:p>
          <a:p>
            <a:pPr marL="742950" lvl="1" indent="-285750">
              <a:buFont typeface="Arial" panose="020B0604020202020204" pitchFamily="34" charset="0"/>
              <a:buChar char="•"/>
            </a:pPr>
            <a:r>
              <a:rPr lang="en-US" sz="1800"/>
              <a:t>Specialized Skills Training </a:t>
            </a:r>
          </a:p>
        </p:txBody>
      </p:sp>
      <p:sp>
        <p:nvSpPr>
          <p:cNvPr id="40" name="Arrow: Down 39">
            <a:extLst>
              <a:ext uri="{FF2B5EF4-FFF2-40B4-BE49-F238E27FC236}">
                <a16:creationId xmlns:a16="http://schemas.microsoft.com/office/drawing/2014/main" id="{33EE1D10-B4D5-48BF-8851-B83734970AF5}"/>
              </a:ext>
            </a:extLst>
          </p:cNvPr>
          <p:cNvSpPr/>
          <p:nvPr/>
        </p:nvSpPr>
        <p:spPr>
          <a:xfrm rot="16200000">
            <a:off x="1235743" y="5422103"/>
            <a:ext cx="207545" cy="476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080729-N-6552M-035.jpg"/>
          <p:cNvPicPr>
            <a:picLocks noChangeAspect="1"/>
          </p:cNvPicPr>
          <p:nvPr/>
        </p:nvPicPr>
        <p:blipFill rotWithShape="1">
          <a:blip r:embed="rId5" cstate="print"/>
          <a:srcRect b="8509"/>
          <a:stretch/>
        </p:blipFill>
        <p:spPr>
          <a:xfrm>
            <a:off x="8407319" y="4484056"/>
            <a:ext cx="2871364" cy="2042617"/>
          </a:xfrm>
          <a:prstGeom prst="rect">
            <a:avLst/>
          </a:prstGeom>
          <a:effectLst>
            <a:outerShdw blurRad="50800" dist="38100" dir="5400000" algn="t" rotWithShape="0">
              <a:prstClr val="black">
                <a:alpha val="40000"/>
              </a:prstClr>
            </a:outerShdw>
          </a:effectLst>
        </p:spPr>
      </p:pic>
      <p:cxnSp>
        <p:nvCxnSpPr>
          <p:cNvPr id="57" name="Straight Arrow Connector 56">
            <a:extLst>
              <a:ext uri="{FF2B5EF4-FFF2-40B4-BE49-F238E27FC236}">
                <a16:creationId xmlns:a16="http://schemas.microsoft.com/office/drawing/2014/main" id="{FCF07B10-6CE5-4E19-BBB4-6C75E743265D}"/>
              </a:ext>
            </a:extLst>
          </p:cNvPr>
          <p:cNvCxnSpPr>
            <a:cxnSpLocks/>
            <a:stCxn id="27" idx="3"/>
          </p:cNvCxnSpPr>
          <p:nvPr/>
        </p:nvCxnSpPr>
        <p:spPr>
          <a:xfrm flipV="1">
            <a:off x="3485275" y="3468393"/>
            <a:ext cx="5533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1314268-901C-4B52-9AF0-B2CEAEA4BE58}"/>
              </a:ext>
            </a:extLst>
          </p:cNvPr>
          <p:cNvCxnSpPr>
            <a:cxnSpLocks/>
          </p:cNvCxnSpPr>
          <p:nvPr/>
        </p:nvCxnSpPr>
        <p:spPr>
          <a:xfrm flipV="1">
            <a:off x="7508205" y="3488618"/>
            <a:ext cx="62363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1DD7FF3-BC6B-48E8-9879-95497AFB2846}"/>
              </a:ext>
            </a:extLst>
          </p:cNvPr>
          <p:cNvCxnSpPr>
            <a:cxnSpLocks/>
            <a:endCxn id="6" idx="0"/>
          </p:cNvCxnSpPr>
          <p:nvPr/>
        </p:nvCxnSpPr>
        <p:spPr>
          <a:xfrm>
            <a:off x="1922045" y="1772213"/>
            <a:ext cx="0" cy="5163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2899D6A-08C7-44AD-ACF6-9D08D0476181}"/>
              </a:ext>
            </a:extLst>
          </p:cNvPr>
          <p:cNvCxnSpPr>
            <a:cxnSpLocks/>
          </p:cNvCxnSpPr>
          <p:nvPr/>
        </p:nvCxnSpPr>
        <p:spPr>
          <a:xfrm>
            <a:off x="5696703" y="1758303"/>
            <a:ext cx="0" cy="5163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5855C81-944D-4891-B62E-EA5841FED65C}"/>
              </a:ext>
            </a:extLst>
          </p:cNvPr>
          <p:cNvGrpSpPr/>
          <p:nvPr/>
        </p:nvGrpSpPr>
        <p:grpSpPr>
          <a:xfrm>
            <a:off x="6396241" y="7001290"/>
            <a:ext cx="914400" cy="914400"/>
            <a:chOff x="7209383" y="5981909"/>
            <a:chExt cx="914400" cy="914400"/>
          </a:xfrm>
        </p:grpSpPr>
        <p:pic>
          <p:nvPicPr>
            <p:cNvPr id="79" name="Graphic 78" descr="Chevron arrows">
              <a:extLst>
                <a:ext uri="{FF2B5EF4-FFF2-40B4-BE49-F238E27FC236}">
                  <a16:creationId xmlns:a16="http://schemas.microsoft.com/office/drawing/2014/main" id="{1DE751D0-90BA-4C8E-A854-0E3951AEA3FB}"/>
                </a:ext>
              </a:extLst>
            </p:cNvPr>
            <p:cNvPicPr>
              <a:picLocks noChangeAspect="1"/>
            </p:cNvPicPr>
            <p:nvPr/>
          </p:nvPicPr>
          <p:blipFill>
            <a:blip r:embed="rId6">
              <a:alphaModFix amt="11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9429" y="6061961"/>
              <a:ext cx="737025" cy="737025"/>
            </a:xfrm>
            <a:prstGeom prst="rect">
              <a:avLst/>
            </a:prstGeom>
          </p:spPr>
        </p:pic>
        <p:sp>
          <p:nvSpPr>
            <p:cNvPr id="85" name="Oval 84">
              <a:extLst>
                <a:ext uri="{FF2B5EF4-FFF2-40B4-BE49-F238E27FC236}">
                  <a16:creationId xmlns:a16="http://schemas.microsoft.com/office/drawing/2014/main" id="{75A1576A-C08D-486F-A826-4E1AB08ECF0D}"/>
                </a:ext>
              </a:extLst>
            </p:cNvPr>
            <p:cNvSpPr/>
            <p:nvPr/>
          </p:nvSpPr>
          <p:spPr>
            <a:xfrm>
              <a:off x="7209383" y="5981909"/>
              <a:ext cx="914400" cy="914400"/>
            </a:xfrm>
            <a:prstGeom prst="ellipse">
              <a:avLst/>
            </a:prstGeom>
            <a:noFill/>
            <a:ln w="28575">
              <a:solidFill>
                <a:schemeClr val="accent1">
                  <a:shade val="50000"/>
                  <a:alpha val="1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9220600-12D4-47CB-A8F3-E8D13A54A48D}"/>
              </a:ext>
            </a:extLst>
          </p:cNvPr>
          <p:cNvGrpSpPr/>
          <p:nvPr/>
        </p:nvGrpSpPr>
        <p:grpSpPr>
          <a:xfrm>
            <a:off x="535539" y="7081342"/>
            <a:ext cx="914400" cy="914400"/>
            <a:chOff x="2809425" y="4541611"/>
            <a:chExt cx="914400" cy="914400"/>
          </a:xfrm>
        </p:grpSpPr>
        <p:sp>
          <p:nvSpPr>
            <p:cNvPr id="88" name="Oval 87">
              <a:extLst>
                <a:ext uri="{FF2B5EF4-FFF2-40B4-BE49-F238E27FC236}">
                  <a16:creationId xmlns:a16="http://schemas.microsoft.com/office/drawing/2014/main" id="{A8899D04-8974-426B-867A-5CB668198EBB}"/>
                </a:ext>
              </a:extLst>
            </p:cNvPr>
            <p:cNvSpPr/>
            <p:nvPr/>
          </p:nvSpPr>
          <p:spPr>
            <a:xfrm>
              <a:off x="2809425" y="4541611"/>
              <a:ext cx="914400" cy="914400"/>
            </a:xfrm>
            <a:prstGeom prst="ellipse">
              <a:avLst/>
            </a:prstGeom>
            <a:noFill/>
            <a:ln w="28575">
              <a:solidFill>
                <a:schemeClr val="accent1">
                  <a:shade val="50000"/>
                  <a:alpha val="1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Run">
              <a:extLst>
                <a:ext uri="{FF2B5EF4-FFF2-40B4-BE49-F238E27FC236}">
                  <a16:creationId xmlns:a16="http://schemas.microsoft.com/office/drawing/2014/main" id="{9335453D-0782-4677-87CD-662FA75F55D5}"/>
                </a:ext>
              </a:extLst>
            </p:cNvPr>
            <p:cNvPicPr>
              <a:picLocks noChangeAspect="1"/>
            </p:cNvPicPr>
            <p:nvPr/>
          </p:nvPicPr>
          <p:blipFill>
            <a:blip r:embed="rId8">
              <a:alphaModFix amt="11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7551" y="4604161"/>
              <a:ext cx="805411" cy="805411"/>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F73DB1B-6C6D-4628-AFDA-5749A714D5B5}"/>
              </a:ext>
            </a:extLst>
          </p:cNvPr>
          <p:cNvSpPr/>
          <p:nvPr/>
        </p:nvSpPr>
        <p:spPr>
          <a:xfrm>
            <a:off x="830325" y="1110582"/>
            <a:ext cx="10523621" cy="5245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978AC-BD99-44EE-B0BA-A42BE88DC3A7}"/>
              </a:ext>
            </a:extLst>
          </p:cNvPr>
          <p:cNvSpPr>
            <a:spLocks noGrp="1"/>
          </p:cNvSpPr>
          <p:nvPr>
            <p:ph type="title"/>
          </p:nvPr>
        </p:nvSpPr>
        <p:spPr>
          <a:xfrm>
            <a:off x="609600" y="-27127"/>
            <a:ext cx="10972800" cy="1143000"/>
          </a:xfrm>
        </p:spPr>
        <p:txBody>
          <a:bodyPr>
            <a:normAutofit/>
          </a:bodyPr>
          <a:lstStyle/>
          <a:p>
            <a:pPr algn="ctr"/>
            <a:r>
              <a:rPr lang="en-US" sz="3600" b="0">
                <a:latin typeface="Calibri Light" panose="020F0302020204030204" pitchFamily="34" charset="0"/>
                <a:cs typeface="Calibri Light" panose="020F0302020204030204" pitchFamily="34" charset="0"/>
              </a:rPr>
              <a:t>Training during the Military Life Cycle</a:t>
            </a:r>
          </a:p>
        </p:txBody>
      </p:sp>
      <p:sp>
        <p:nvSpPr>
          <p:cNvPr id="4" name="Footer Placeholder 3">
            <a:extLst>
              <a:ext uri="{FF2B5EF4-FFF2-40B4-BE49-F238E27FC236}">
                <a16:creationId xmlns:a16="http://schemas.microsoft.com/office/drawing/2014/main" id="{CBF33F24-39D7-43A8-948F-F9C0D71E1831}"/>
              </a:ext>
            </a:extLst>
          </p:cNvPr>
          <p:cNvSpPr>
            <a:spLocks noGrp="1"/>
          </p:cNvSpPr>
          <p:nvPr>
            <p:ph type="ftr" sz="quarter" idx="11"/>
          </p:nvPr>
        </p:nvSpPr>
        <p:spPr/>
        <p:txBody>
          <a:bodyPr/>
          <a:lstStyle/>
          <a:p>
            <a:r>
              <a:rPr lang="en-US"/>
              <a:t>SOLID, LLC - Military 101</a:t>
            </a:r>
          </a:p>
        </p:txBody>
      </p:sp>
      <p:sp>
        <p:nvSpPr>
          <p:cNvPr id="6" name="Slide Number Placeholder 5">
            <a:extLst>
              <a:ext uri="{FF2B5EF4-FFF2-40B4-BE49-F238E27FC236}">
                <a16:creationId xmlns:a16="http://schemas.microsoft.com/office/drawing/2014/main" id="{D34D4AFB-3922-4350-8995-D3EE7CB037A7}"/>
              </a:ext>
            </a:extLst>
          </p:cNvPr>
          <p:cNvSpPr>
            <a:spLocks noGrp="1"/>
          </p:cNvSpPr>
          <p:nvPr>
            <p:ph type="sldNum" sz="quarter" idx="12"/>
          </p:nvPr>
        </p:nvSpPr>
        <p:spPr/>
        <p:txBody>
          <a:bodyPr/>
          <a:lstStyle/>
          <a:p>
            <a:fld id="{9A3B2906-C4EE-47CD-B74B-A7AB062DB60F}" type="slidenum">
              <a:rPr lang="en-US" smtClean="0"/>
              <a:pPr/>
              <a:t>29</a:t>
            </a:fld>
            <a:endParaRPr lang="en-US"/>
          </a:p>
        </p:txBody>
      </p:sp>
      <p:grpSp>
        <p:nvGrpSpPr>
          <p:cNvPr id="5" name="Group 4">
            <a:extLst>
              <a:ext uri="{FF2B5EF4-FFF2-40B4-BE49-F238E27FC236}">
                <a16:creationId xmlns:a16="http://schemas.microsoft.com/office/drawing/2014/main" id="{A4878C3B-0530-4AB9-A3ED-0EADD7C4F3AB}"/>
              </a:ext>
            </a:extLst>
          </p:cNvPr>
          <p:cNvGrpSpPr/>
          <p:nvPr/>
        </p:nvGrpSpPr>
        <p:grpSpPr>
          <a:xfrm>
            <a:off x="1863005" y="1550921"/>
            <a:ext cx="8163311" cy="4371960"/>
            <a:chOff x="3901628" y="1845476"/>
            <a:chExt cx="6605106" cy="3104476"/>
          </a:xfrm>
        </p:grpSpPr>
        <p:grpSp>
          <p:nvGrpSpPr>
            <p:cNvPr id="3" name="Group 2">
              <a:extLst>
                <a:ext uri="{FF2B5EF4-FFF2-40B4-BE49-F238E27FC236}">
                  <a16:creationId xmlns:a16="http://schemas.microsoft.com/office/drawing/2014/main" id="{5240F461-3373-4B9F-A195-104B34BB7E1E}"/>
                </a:ext>
              </a:extLst>
            </p:cNvPr>
            <p:cNvGrpSpPr/>
            <p:nvPr/>
          </p:nvGrpSpPr>
          <p:grpSpPr>
            <a:xfrm>
              <a:off x="3901628" y="1845476"/>
              <a:ext cx="6605106" cy="3104476"/>
              <a:chOff x="3901628" y="1845476"/>
              <a:chExt cx="6605106" cy="3104476"/>
            </a:xfrm>
          </p:grpSpPr>
          <p:sp>
            <p:nvSpPr>
              <p:cNvPr id="19" name="Arc 18">
                <a:extLst>
                  <a:ext uri="{FF2B5EF4-FFF2-40B4-BE49-F238E27FC236}">
                    <a16:creationId xmlns:a16="http://schemas.microsoft.com/office/drawing/2014/main" id="{1D0E7FE0-330A-4E87-8250-B19C293B48B7}"/>
                  </a:ext>
                </a:extLst>
              </p:cNvPr>
              <p:cNvSpPr/>
              <p:nvPr/>
            </p:nvSpPr>
            <p:spPr>
              <a:xfrm rot="16543150">
                <a:off x="7343191" y="2100799"/>
                <a:ext cx="2539866" cy="2029220"/>
              </a:xfrm>
              <a:prstGeom prst="arc">
                <a:avLst>
                  <a:gd name="adj1" fmla="val 16200000"/>
                  <a:gd name="adj2" fmla="val 3478979"/>
                </a:avLst>
              </a:prstGeom>
              <a:ln w="12700">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3D99AD6C-7B08-4C51-8388-5B2FD38F86B1}"/>
                  </a:ext>
                </a:extLst>
              </p:cNvPr>
              <p:cNvSpPr/>
              <p:nvPr/>
            </p:nvSpPr>
            <p:spPr>
              <a:xfrm rot="16543150">
                <a:off x="5162770" y="2440963"/>
                <a:ext cx="2429697" cy="2150335"/>
              </a:xfrm>
              <a:prstGeom prst="arc">
                <a:avLst>
                  <a:gd name="adj1" fmla="val 16278132"/>
                  <a:gd name="adj2" fmla="val 3478979"/>
                </a:avLst>
              </a:prstGeom>
              <a:ln w="12700">
                <a:solidFill>
                  <a:schemeClr val="accent4">
                    <a:lumMod val="50000"/>
                    <a:alpha val="87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4939A422-05C8-4661-8A1F-230E6FC79E79}"/>
                  </a:ext>
                </a:extLst>
              </p:cNvPr>
              <p:cNvSpPr/>
              <p:nvPr/>
            </p:nvSpPr>
            <p:spPr>
              <a:xfrm>
                <a:off x="3901628" y="3303061"/>
                <a:ext cx="2021306" cy="1050116"/>
              </a:xfrm>
              <a:prstGeom prst="rect">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libri Light" panose="020F0302020204030204" pitchFamily="34" charset="0"/>
                    <a:cs typeface="Calibri Light" panose="020F0302020204030204" pitchFamily="34" charset="0"/>
                  </a:rPr>
                  <a:t>Basic Skills</a:t>
                </a:r>
              </a:p>
              <a:p>
                <a:pPr algn="ctr"/>
                <a:r>
                  <a:rPr lang="en-US" sz="1600">
                    <a:latin typeface="Calibri Light" panose="020F0302020204030204" pitchFamily="34" charset="0"/>
                    <a:cs typeface="Calibri Light" panose="020F0302020204030204" pitchFamily="34" charset="0"/>
                  </a:rPr>
                  <a:t>(soft/technical)</a:t>
                </a:r>
              </a:p>
            </p:txBody>
          </p:sp>
          <p:sp>
            <p:nvSpPr>
              <p:cNvPr id="10" name="Rectangle 9">
                <a:extLst>
                  <a:ext uri="{FF2B5EF4-FFF2-40B4-BE49-F238E27FC236}">
                    <a16:creationId xmlns:a16="http://schemas.microsoft.com/office/drawing/2014/main" id="{62E23332-734B-45E6-A8DE-20D82CE1FC9B}"/>
                  </a:ext>
                </a:extLst>
              </p:cNvPr>
              <p:cNvSpPr/>
              <p:nvPr/>
            </p:nvSpPr>
            <p:spPr>
              <a:xfrm>
                <a:off x="6188602" y="2929440"/>
                <a:ext cx="2021306" cy="1423737"/>
              </a:xfrm>
              <a:prstGeom prst="rect">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libri Light" panose="020F0302020204030204" pitchFamily="34" charset="0"/>
                    <a:cs typeface="Calibri Light" panose="020F0302020204030204" pitchFamily="34" charset="0"/>
                  </a:rPr>
                  <a:t>Intermediate Skills</a:t>
                </a:r>
              </a:p>
              <a:p>
                <a:pPr algn="ctr"/>
                <a:r>
                  <a:rPr lang="en-US" sz="1600">
                    <a:latin typeface="Calibri Light" panose="020F0302020204030204" pitchFamily="34" charset="0"/>
                    <a:cs typeface="Calibri Light" panose="020F0302020204030204" pitchFamily="34" charset="0"/>
                  </a:rPr>
                  <a:t>(soft/technical/</a:t>
                </a:r>
              </a:p>
              <a:p>
                <a:pPr algn="ctr"/>
                <a:r>
                  <a:rPr lang="en-US" sz="1600">
                    <a:latin typeface="Calibri Light" panose="020F0302020204030204" pitchFamily="34" charset="0"/>
                    <a:cs typeface="Calibri Light" panose="020F0302020204030204" pitchFamily="34" charset="0"/>
                  </a:rPr>
                  <a:t>managerial)</a:t>
                </a:r>
              </a:p>
              <a:p>
                <a:pPr algn="ctr"/>
                <a:endParaRPr lang="en-US"/>
              </a:p>
            </p:txBody>
          </p:sp>
          <p:sp>
            <p:nvSpPr>
              <p:cNvPr id="11" name="Rectangle 10">
                <a:extLst>
                  <a:ext uri="{FF2B5EF4-FFF2-40B4-BE49-F238E27FC236}">
                    <a16:creationId xmlns:a16="http://schemas.microsoft.com/office/drawing/2014/main" id="{BA0A4836-F036-4C57-B420-B1306EAFB523}"/>
                  </a:ext>
                </a:extLst>
              </p:cNvPr>
              <p:cNvSpPr/>
              <p:nvPr/>
            </p:nvSpPr>
            <p:spPr>
              <a:xfrm>
                <a:off x="8475576" y="2582779"/>
                <a:ext cx="2021306" cy="1770398"/>
              </a:xfrm>
              <a:prstGeom prst="rect">
                <a:avLst/>
              </a:prstGeom>
              <a:solidFill>
                <a:srgbClr val="00206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libri Light" panose="020F0302020204030204" pitchFamily="34" charset="0"/>
                    <a:cs typeface="Calibri Light" panose="020F0302020204030204" pitchFamily="34" charset="0"/>
                  </a:rPr>
                  <a:t>Advanced Skills</a:t>
                </a:r>
              </a:p>
              <a:p>
                <a:pPr algn="ctr"/>
                <a:r>
                  <a:rPr lang="en-US" sz="1600">
                    <a:latin typeface="Calibri Light" panose="020F0302020204030204" pitchFamily="34" charset="0"/>
                    <a:cs typeface="Calibri Light" panose="020F0302020204030204" pitchFamily="34" charset="0"/>
                  </a:rPr>
                  <a:t>(soft/technical/</a:t>
                </a:r>
              </a:p>
              <a:p>
                <a:pPr algn="ctr"/>
                <a:r>
                  <a:rPr lang="en-US" sz="1600">
                    <a:latin typeface="Calibri Light" panose="020F0302020204030204" pitchFamily="34" charset="0"/>
                    <a:cs typeface="Calibri Light" panose="020F0302020204030204" pitchFamily="34" charset="0"/>
                  </a:rPr>
                  <a:t>Managerial</a:t>
                </a:r>
                <a:r>
                  <a:rPr lang="en-US" sz="1600"/>
                  <a:t>)</a:t>
                </a:r>
              </a:p>
            </p:txBody>
          </p:sp>
          <p:sp>
            <p:nvSpPr>
              <p:cNvPr id="14" name="Rectangle 13">
                <a:extLst>
                  <a:ext uri="{FF2B5EF4-FFF2-40B4-BE49-F238E27FC236}">
                    <a16:creationId xmlns:a16="http://schemas.microsoft.com/office/drawing/2014/main" id="{78E3B443-EEBF-4E7F-BDB0-9686C8D79A84}"/>
                  </a:ext>
                </a:extLst>
              </p:cNvPr>
              <p:cNvSpPr/>
              <p:nvPr/>
            </p:nvSpPr>
            <p:spPr>
              <a:xfrm>
                <a:off x="3901628" y="4427621"/>
                <a:ext cx="2021306" cy="501797"/>
              </a:xfrm>
              <a:prstGeom prst="rect">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Light" panose="020F0302020204030204" pitchFamily="34" charset="0"/>
                    <a:cs typeface="Calibri Light" panose="020F0302020204030204" pitchFamily="34" charset="0"/>
                  </a:rPr>
                  <a:t>Early Career</a:t>
                </a:r>
              </a:p>
              <a:p>
                <a:pPr algn="ctr"/>
                <a:r>
                  <a:rPr lang="en-US" sz="1400">
                    <a:latin typeface="Calibri Light" panose="020F0302020204030204" pitchFamily="34" charset="0"/>
                    <a:cs typeface="Calibri Light" panose="020F0302020204030204" pitchFamily="34" charset="0"/>
                  </a:rPr>
                  <a:t>(E-1 to E-4)</a:t>
                </a:r>
              </a:p>
            </p:txBody>
          </p:sp>
          <p:sp>
            <p:nvSpPr>
              <p:cNvPr id="15" name="Rectangle 14">
                <a:extLst>
                  <a:ext uri="{FF2B5EF4-FFF2-40B4-BE49-F238E27FC236}">
                    <a16:creationId xmlns:a16="http://schemas.microsoft.com/office/drawing/2014/main" id="{1BE43E52-5610-48BE-B690-EFF6EE1571ED}"/>
                  </a:ext>
                </a:extLst>
              </p:cNvPr>
              <p:cNvSpPr/>
              <p:nvPr/>
            </p:nvSpPr>
            <p:spPr>
              <a:xfrm>
                <a:off x="6188602" y="4448155"/>
                <a:ext cx="2021306" cy="501797"/>
              </a:xfrm>
              <a:prstGeom prst="rect">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Light" panose="020F0302020204030204" pitchFamily="34" charset="0"/>
                    <a:cs typeface="Calibri Light" panose="020F0302020204030204" pitchFamily="34" charset="0"/>
                  </a:rPr>
                  <a:t>Early Career</a:t>
                </a:r>
              </a:p>
              <a:p>
                <a:pPr algn="ctr"/>
                <a:r>
                  <a:rPr lang="en-US" sz="1400">
                    <a:latin typeface="Calibri Light" panose="020F0302020204030204" pitchFamily="34" charset="0"/>
                    <a:cs typeface="Calibri Light" panose="020F0302020204030204" pitchFamily="34" charset="0"/>
                  </a:rPr>
                  <a:t>(E-6 to E-7)</a:t>
                </a:r>
              </a:p>
            </p:txBody>
          </p:sp>
          <p:sp>
            <p:nvSpPr>
              <p:cNvPr id="16" name="Rectangle 15">
                <a:extLst>
                  <a:ext uri="{FF2B5EF4-FFF2-40B4-BE49-F238E27FC236}">
                    <a16:creationId xmlns:a16="http://schemas.microsoft.com/office/drawing/2014/main" id="{DBDFB262-C207-4284-A61E-E545BA5D6831}"/>
                  </a:ext>
                </a:extLst>
              </p:cNvPr>
              <p:cNvSpPr/>
              <p:nvPr/>
            </p:nvSpPr>
            <p:spPr>
              <a:xfrm>
                <a:off x="8485428" y="4431154"/>
                <a:ext cx="2021306" cy="501797"/>
              </a:xfrm>
              <a:prstGeom prst="rect">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Light" panose="020F0302020204030204" pitchFamily="34" charset="0"/>
                    <a:cs typeface="Calibri Light" panose="020F0302020204030204" pitchFamily="34" charset="0"/>
                  </a:rPr>
                  <a:t>Late Career</a:t>
                </a:r>
              </a:p>
              <a:p>
                <a:pPr algn="ctr"/>
                <a:r>
                  <a:rPr lang="en-US" sz="1400">
                    <a:latin typeface="Calibri Light" panose="020F0302020204030204" pitchFamily="34" charset="0"/>
                    <a:cs typeface="Calibri Light" panose="020F0302020204030204" pitchFamily="34" charset="0"/>
                  </a:rPr>
                  <a:t>(E-8 to E-9)</a:t>
                </a:r>
              </a:p>
            </p:txBody>
          </p:sp>
        </p:grpSp>
        <p:sp>
          <p:nvSpPr>
            <p:cNvPr id="20" name="Isosceles Triangle 19">
              <a:extLst>
                <a:ext uri="{FF2B5EF4-FFF2-40B4-BE49-F238E27FC236}">
                  <a16:creationId xmlns:a16="http://schemas.microsoft.com/office/drawing/2014/main" id="{418E2E3E-6B70-42EA-8F88-A28F6FF8F618}"/>
                </a:ext>
              </a:extLst>
            </p:cNvPr>
            <p:cNvSpPr/>
            <p:nvPr/>
          </p:nvSpPr>
          <p:spPr>
            <a:xfrm rot="8990723">
              <a:off x="7097582" y="2678891"/>
              <a:ext cx="317467" cy="238072"/>
            </a:xfrm>
            <a:prstGeom prst="triangle">
              <a:avLst/>
            </a:prstGeom>
            <a:solidFill>
              <a:schemeClr val="accent4">
                <a:lumMod val="50000"/>
                <a:alpha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194DD106-EBEE-42F8-BC36-937FFFB41CE4}"/>
                </a:ext>
              </a:extLst>
            </p:cNvPr>
            <p:cNvSpPr/>
            <p:nvPr/>
          </p:nvSpPr>
          <p:spPr>
            <a:xfrm rot="8990723">
              <a:off x="9339730" y="2340378"/>
              <a:ext cx="317467" cy="238072"/>
            </a:xfrm>
            <a:prstGeom prst="triangle">
              <a:avLst/>
            </a:prstGeom>
            <a:solidFill>
              <a:schemeClr val="accent4">
                <a:lumMod val="50000"/>
                <a:alpha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838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24E51B-7026-48F2-8204-14B27D1A9402}"/>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FE8470EF-8F73-4F5C-B49E-21668D959C62}"/>
              </a:ext>
            </a:extLst>
          </p:cNvPr>
          <p:cNvSpPr>
            <a:spLocks noGrp="1"/>
          </p:cNvSpPr>
          <p:nvPr>
            <p:ph type="sldNum" sz="quarter" idx="12"/>
          </p:nvPr>
        </p:nvSpPr>
        <p:spPr/>
        <p:txBody>
          <a:bodyPr/>
          <a:lstStyle/>
          <a:p>
            <a:fld id="{9A3B2906-C4EE-47CD-B74B-A7AB062DB60F}" type="slidenum">
              <a:rPr lang="en-US" smtClean="0"/>
              <a:pPr/>
              <a:t>3</a:t>
            </a:fld>
            <a:endParaRPr lang="en-US"/>
          </a:p>
        </p:txBody>
      </p:sp>
      <p:pic>
        <p:nvPicPr>
          <p:cNvPr id="6148" name="Picture 4" descr="Marching Military Branches – TOM PERNA">
            <a:extLst>
              <a:ext uri="{FF2B5EF4-FFF2-40B4-BE49-F238E27FC236}">
                <a16:creationId xmlns:a16="http://schemas.microsoft.com/office/drawing/2014/main" id="{113BA864-04B7-499F-9C16-E204D49D37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3" t="5865" b="5052"/>
          <a:stretch/>
        </p:blipFill>
        <p:spPr bwMode="auto">
          <a:xfrm>
            <a:off x="0" y="223863"/>
            <a:ext cx="9863382" cy="5966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C2B68A33-A910-4DC3-830F-2CF5F098C272}"/>
              </a:ext>
            </a:extLst>
          </p:cNvPr>
          <p:cNvSpPr/>
          <p:nvPr/>
        </p:nvSpPr>
        <p:spPr>
          <a:xfrm>
            <a:off x="1" y="4924926"/>
            <a:ext cx="10347158" cy="1431425"/>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69D810B-CCA8-4147-90CF-3C91DAFB17E5}"/>
              </a:ext>
            </a:extLst>
          </p:cNvPr>
          <p:cNvSpPr>
            <a:spLocks noGrp="1"/>
          </p:cNvSpPr>
          <p:nvPr>
            <p:ph type="title"/>
          </p:nvPr>
        </p:nvSpPr>
        <p:spPr>
          <a:xfrm>
            <a:off x="770021" y="5180683"/>
            <a:ext cx="8152306" cy="1293695"/>
          </a:xfrm>
        </p:spPr>
        <p:txBody>
          <a:bodyPr>
            <a:normAutofit fontScale="90000"/>
          </a:bodyPr>
          <a:lstStyle/>
          <a:p>
            <a:r>
              <a:rPr lang="en-US" b="0">
                <a:solidFill>
                  <a:schemeClr val="bg1"/>
                </a:solidFill>
                <a:latin typeface="Calibri Light" panose="020F0302020204030204" pitchFamily="34" charset="0"/>
                <a:cs typeface="Calibri Light" panose="020F0302020204030204" pitchFamily="34" charset="0"/>
              </a:rPr>
              <a:t>What are the different branches AND COMPONENTS of the military?</a:t>
            </a:r>
          </a:p>
        </p:txBody>
      </p:sp>
      <p:sp>
        <p:nvSpPr>
          <p:cNvPr id="3" name="Text Placeholder 2">
            <a:extLst>
              <a:ext uri="{FF2B5EF4-FFF2-40B4-BE49-F238E27FC236}">
                <a16:creationId xmlns:a16="http://schemas.microsoft.com/office/drawing/2014/main" id="{99C19702-3573-462E-801A-B14C181CE6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8092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558" y="227014"/>
            <a:ext cx="4400884" cy="1143000"/>
          </a:xfrm>
        </p:spPr>
        <p:txBody>
          <a:bodyPr>
            <a:normAutofit/>
          </a:bodyPr>
          <a:lstStyle/>
          <a:p>
            <a:r>
              <a:rPr lang="en-US" b="0">
                <a:latin typeface="Calibri Light" panose="020F0302020204030204" pitchFamily="34" charset="0"/>
                <a:cs typeface="Calibri Light" panose="020F0302020204030204" pitchFamily="34" charset="0"/>
              </a:rPr>
              <a:t>Voluntary Education</a:t>
            </a:r>
          </a:p>
        </p:txBody>
      </p:sp>
      <p:sp>
        <p:nvSpPr>
          <p:cNvPr id="5" name="TextBox 4"/>
          <p:cNvSpPr txBox="1"/>
          <p:nvPr/>
        </p:nvSpPr>
        <p:spPr>
          <a:xfrm>
            <a:off x="1632284" y="5599709"/>
            <a:ext cx="8927432" cy="707886"/>
          </a:xfrm>
          <a:prstGeom prst="rect">
            <a:avLst/>
          </a:prstGeom>
          <a:noFill/>
          <a:ln w="15875">
            <a:noFill/>
          </a:ln>
        </p:spPr>
        <p:txBody>
          <a:bodyPr wrap="square" rtlCol="0">
            <a:spAutoFit/>
          </a:bodyPr>
          <a:lstStyle/>
          <a:p>
            <a:pPr algn="ctr"/>
            <a:r>
              <a:rPr lang="en-US" sz="2000" i="1">
                <a:solidFill>
                  <a:schemeClr val="accent4">
                    <a:lumMod val="50000"/>
                  </a:schemeClr>
                </a:solidFill>
              </a:rPr>
              <a:t>Each year about </a:t>
            </a:r>
            <a:r>
              <a:rPr lang="en-US" sz="2000" b="1" i="1">
                <a:solidFill>
                  <a:schemeClr val="accent1"/>
                </a:solidFill>
              </a:rPr>
              <a:t>300,000 Service members</a:t>
            </a:r>
            <a:r>
              <a:rPr lang="en-US" sz="2000" b="1" i="1"/>
              <a:t> </a:t>
            </a:r>
            <a:r>
              <a:rPr lang="en-US" sz="2000" i="1">
                <a:solidFill>
                  <a:schemeClr val="accent4">
                    <a:lumMod val="50000"/>
                  </a:schemeClr>
                </a:solidFill>
              </a:rPr>
              <a:t>sign up for postsecondary courses leading to college degrees  (approximately 1/3 of Service members).</a:t>
            </a:r>
          </a:p>
        </p:txBody>
      </p:sp>
      <p:sp>
        <p:nvSpPr>
          <p:cNvPr id="7" name="Footer Placeholder 6">
            <a:extLst>
              <a:ext uri="{FF2B5EF4-FFF2-40B4-BE49-F238E27FC236}">
                <a16:creationId xmlns:a16="http://schemas.microsoft.com/office/drawing/2014/main" id="{22AA23DA-42BD-4A1A-96F4-7956CD561CF5}"/>
              </a:ext>
            </a:extLst>
          </p:cNvPr>
          <p:cNvSpPr>
            <a:spLocks noGrp="1"/>
          </p:cNvSpPr>
          <p:nvPr>
            <p:ph type="ftr" sz="quarter" idx="11"/>
          </p:nvPr>
        </p:nvSpPr>
        <p:spPr/>
        <p:txBody>
          <a:bodyPr/>
          <a:lstStyle/>
          <a:p>
            <a:r>
              <a:rPr lang="en-US"/>
              <a:t>SOLID, LLC - Military 101</a:t>
            </a:r>
          </a:p>
        </p:txBody>
      </p:sp>
      <p:sp>
        <p:nvSpPr>
          <p:cNvPr id="4" name="Slide Number Placeholder 3">
            <a:extLst>
              <a:ext uri="{FF2B5EF4-FFF2-40B4-BE49-F238E27FC236}">
                <a16:creationId xmlns:a16="http://schemas.microsoft.com/office/drawing/2014/main" id="{1120B385-51A7-42BA-A1AF-573CAA3BA7E0}"/>
              </a:ext>
            </a:extLst>
          </p:cNvPr>
          <p:cNvSpPr>
            <a:spLocks noGrp="1"/>
          </p:cNvSpPr>
          <p:nvPr>
            <p:ph type="sldNum" sz="quarter" idx="12"/>
          </p:nvPr>
        </p:nvSpPr>
        <p:spPr/>
        <p:txBody>
          <a:bodyPr/>
          <a:lstStyle/>
          <a:p>
            <a:fld id="{9A3B2906-C4EE-47CD-B74B-A7AB062DB60F}" type="slidenum">
              <a:rPr lang="en-US" smtClean="0"/>
              <a:pPr/>
              <a:t>30</a:t>
            </a:fld>
            <a:endParaRPr lang="en-US"/>
          </a:p>
        </p:txBody>
      </p:sp>
      <p:sp>
        <p:nvSpPr>
          <p:cNvPr id="37" name="TextBox 36">
            <a:extLst>
              <a:ext uri="{FF2B5EF4-FFF2-40B4-BE49-F238E27FC236}">
                <a16:creationId xmlns:a16="http://schemas.microsoft.com/office/drawing/2014/main" id="{23BBB46F-F5E3-48AE-969E-75912C23B25D}"/>
              </a:ext>
            </a:extLst>
          </p:cNvPr>
          <p:cNvSpPr txBox="1"/>
          <p:nvPr/>
        </p:nvSpPr>
        <p:spPr>
          <a:xfrm>
            <a:off x="2874952" y="1310360"/>
            <a:ext cx="6574455" cy="415498"/>
          </a:xfrm>
          <a:prstGeom prst="rect">
            <a:avLst/>
          </a:prstGeom>
          <a:noFill/>
        </p:spPr>
        <p:txBody>
          <a:bodyPr wrap="square">
            <a:spAutoFit/>
          </a:bodyPr>
          <a:lstStyle/>
          <a:p>
            <a:r>
              <a:rPr lang="en-US" sz="2100" i="1">
                <a:solidFill>
                  <a:schemeClr val="accent4">
                    <a:lumMod val="50000"/>
                  </a:schemeClr>
                </a:solidFill>
              </a:rPr>
              <a:t>Provides variety of off-duty continuing education options</a:t>
            </a:r>
          </a:p>
        </p:txBody>
      </p:sp>
      <p:grpSp>
        <p:nvGrpSpPr>
          <p:cNvPr id="3" name="Group 2">
            <a:extLst>
              <a:ext uri="{FF2B5EF4-FFF2-40B4-BE49-F238E27FC236}">
                <a16:creationId xmlns:a16="http://schemas.microsoft.com/office/drawing/2014/main" id="{5A425387-AAAF-4DF4-A94D-5DDAD366197F}"/>
              </a:ext>
            </a:extLst>
          </p:cNvPr>
          <p:cNvGrpSpPr/>
          <p:nvPr/>
        </p:nvGrpSpPr>
        <p:grpSpPr>
          <a:xfrm>
            <a:off x="781166" y="1950076"/>
            <a:ext cx="2785979" cy="3346383"/>
            <a:chOff x="-89300" y="1957137"/>
            <a:chExt cx="2785979" cy="3346383"/>
          </a:xfrm>
        </p:grpSpPr>
        <p:sp>
          <p:nvSpPr>
            <p:cNvPr id="6" name="Rectangle 5">
              <a:extLst>
                <a:ext uri="{FF2B5EF4-FFF2-40B4-BE49-F238E27FC236}">
                  <a16:creationId xmlns:a16="http://schemas.microsoft.com/office/drawing/2014/main" id="{31781C24-407E-443F-82B3-F05D86E3CB9A}"/>
                </a:ext>
              </a:extLst>
            </p:cNvPr>
            <p:cNvSpPr/>
            <p:nvPr/>
          </p:nvSpPr>
          <p:spPr>
            <a:xfrm>
              <a:off x="160690" y="1957137"/>
              <a:ext cx="2286000" cy="3346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BFA709C-585E-47F7-BAF2-F92A42C6EA10}"/>
                </a:ext>
              </a:extLst>
            </p:cNvPr>
            <p:cNvSpPr txBox="1"/>
            <p:nvPr/>
          </p:nvSpPr>
          <p:spPr>
            <a:xfrm>
              <a:off x="-89300" y="3966293"/>
              <a:ext cx="2785979" cy="646331"/>
            </a:xfrm>
            <a:prstGeom prst="rect">
              <a:avLst/>
            </a:prstGeom>
            <a:noFill/>
          </p:spPr>
          <p:txBody>
            <a:bodyPr wrap="square" rtlCol="0">
              <a:spAutoFit/>
            </a:bodyPr>
            <a:lstStyle/>
            <a:p>
              <a:pPr algn="ctr"/>
              <a:r>
                <a:rPr lang="en-US">
                  <a:solidFill>
                    <a:schemeClr val="accent4">
                      <a:lumMod val="50000"/>
                    </a:schemeClr>
                  </a:solidFill>
                </a:rPr>
                <a:t>Postsecondary Degree Programs</a:t>
              </a:r>
            </a:p>
          </p:txBody>
        </p:sp>
        <p:sp>
          <p:nvSpPr>
            <p:cNvPr id="38" name="Oval 37">
              <a:extLst>
                <a:ext uri="{FF2B5EF4-FFF2-40B4-BE49-F238E27FC236}">
                  <a16:creationId xmlns:a16="http://schemas.microsoft.com/office/drawing/2014/main" id="{08B8AA14-F37D-4EF4-9B7B-5137A3B95331}"/>
                </a:ext>
              </a:extLst>
            </p:cNvPr>
            <p:cNvSpPr/>
            <p:nvPr/>
          </p:nvSpPr>
          <p:spPr>
            <a:xfrm>
              <a:off x="663609" y="2389944"/>
              <a:ext cx="1280160" cy="12801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Diploma roll">
              <a:extLst>
                <a:ext uri="{FF2B5EF4-FFF2-40B4-BE49-F238E27FC236}">
                  <a16:creationId xmlns:a16="http://schemas.microsoft.com/office/drawing/2014/main" id="{31987C4A-C1DA-45DE-AB37-169760974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681" y="2617963"/>
              <a:ext cx="914400" cy="914400"/>
            </a:xfrm>
            <a:prstGeom prst="rect">
              <a:avLst/>
            </a:prstGeom>
          </p:spPr>
        </p:pic>
      </p:grpSp>
      <p:grpSp>
        <p:nvGrpSpPr>
          <p:cNvPr id="10" name="Group 9">
            <a:extLst>
              <a:ext uri="{FF2B5EF4-FFF2-40B4-BE49-F238E27FC236}">
                <a16:creationId xmlns:a16="http://schemas.microsoft.com/office/drawing/2014/main" id="{2C09DD00-09F4-418A-A2BD-1B7083AD0128}"/>
              </a:ext>
            </a:extLst>
          </p:cNvPr>
          <p:cNvGrpSpPr/>
          <p:nvPr/>
        </p:nvGrpSpPr>
        <p:grpSpPr>
          <a:xfrm>
            <a:off x="8806532" y="1950076"/>
            <a:ext cx="2286000" cy="3346383"/>
            <a:chOff x="9750131" y="1957136"/>
            <a:chExt cx="2286000" cy="3346383"/>
          </a:xfrm>
        </p:grpSpPr>
        <p:sp>
          <p:nvSpPr>
            <p:cNvPr id="32" name="Rectangle 31">
              <a:extLst>
                <a:ext uri="{FF2B5EF4-FFF2-40B4-BE49-F238E27FC236}">
                  <a16:creationId xmlns:a16="http://schemas.microsoft.com/office/drawing/2014/main" id="{345599E3-E45D-42A1-90E3-86A1A8979754}"/>
                </a:ext>
              </a:extLst>
            </p:cNvPr>
            <p:cNvSpPr/>
            <p:nvPr/>
          </p:nvSpPr>
          <p:spPr>
            <a:xfrm>
              <a:off x="9750131" y="1957136"/>
              <a:ext cx="2286000" cy="3346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A22F394-1038-46A3-B1DA-CFBC1FF50B97}"/>
                </a:ext>
              </a:extLst>
            </p:cNvPr>
            <p:cNvSpPr txBox="1"/>
            <p:nvPr/>
          </p:nvSpPr>
          <p:spPr>
            <a:xfrm>
              <a:off x="9750131" y="3966292"/>
              <a:ext cx="2256593" cy="646331"/>
            </a:xfrm>
            <a:prstGeom prst="rect">
              <a:avLst/>
            </a:prstGeom>
            <a:noFill/>
          </p:spPr>
          <p:txBody>
            <a:bodyPr wrap="square">
              <a:spAutoFit/>
            </a:bodyPr>
            <a:lstStyle/>
            <a:p>
              <a:pPr algn="ctr"/>
              <a:r>
                <a:rPr lang="en-US">
                  <a:solidFill>
                    <a:schemeClr val="accent4">
                      <a:lumMod val="50000"/>
                    </a:schemeClr>
                  </a:solidFill>
                </a:rPr>
                <a:t>Credentialing</a:t>
              </a:r>
            </a:p>
            <a:p>
              <a:pPr algn="ctr"/>
              <a:r>
                <a:rPr lang="en-US">
                  <a:solidFill>
                    <a:schemeClr val="accent4">
                      <a:lumMod val="50000"/>
                    </a:schemeClr>
                  </a:solidFill>
                </a:rPr>
                <a:t>Opportunities</a:t>
              </a:r>
            </a:p>
          </p:txBody>
        </p:sp>
        <p:sp>
          <p:nvSpPr>
            <p:cNvPr id="42" name="Oval 41">
              <a:extLst>
                <a:ext uri="{FF2B5EF4-FFF2-40B4-BE49-F238E27FC236}">
                  <a16:creationId xmlns:a16="http://schemas.microsoft.com/office/drawing/2014/main" id="{F26676A7-48C3-4E9B-A87E-33294E0B832F}"/>
                </a:ext>
              </a:extLst>
            </p:cNvPr>
            <p:cNvSpPr/>
            <p:nvPr/>
          </p:nvSpPr>
          <p:spPr>
            <a:xfrm>
              <a:off x="10248231" y="2450832"/>
              <a:ext cx="1280160" cy="12801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Diploma">
              <a:extLst>
                <a:ext uri="{FF2B5EF4-FFF2-40B4-BE49-F238E27FC236}">
                  <a16:creationId xmlns:a16="http://schemas.microsoft.com/office/drawing/2014/main" id="{DEF80A9A-BB38-4FF0-B133-0848D9FA5C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5919" y="2633712"/>
              <a:ext cx="914400" cy="914400"/>
            </a:xfrm>
            <a:prstGeom prst="rect">
              <a:avLst/>
            </a:prstGeom>
          </p:spPr>
        </p:pic>
      </p:grpSp>
      <p:grpSp>
        <p:nvGrpSpPr>
          <p:cNvPr id="8" name="Group 7">
            <a:extLst>
              <a:ext uri="{FF2B5EF4-FFF2-40B4-BE49-F238E27FC236}">
                <a16:creationId xmlns:a16="http://schemas.microsoft.com/office/drawing/2014/main" id="{B0A39D96-8CC9-486A-A0FD-F39976D81142}"/>
              </a:ext>
            </a:extLst>
          </p:cNvPr>
          <p:cNvGrpSpPr/>
          <p:nvPr/>
        </p:nvGrpSpPr>
        <p:grpSpPr>
          <a:xfrm>
            <a:off x="3569858" y="2002054"/>
            <a:ext cx="2429309" cy="3294405"/>
            <a:chOff x="2553105" y="1957137"/>
            <a:chExt cx="2429309" cy="3294405"/>
          </a:xfrm>
        </p:grpSpPr>
        <p:sp>
          <p:nvSpPr>
            <p:cNvPr id="22" name="Rectangle 21">
              <a:extLst>
                <a:ext uri="{FF2B5EF4-FFF2-40B4-BE49-F238E27FC236}">
                  <a16:creationId xmlns:a16="http://schemas.microsoft.com/office/drawing/2014/main" id="{A9DFF79D-5340-413C-A1B5-D1C54353FD08}"/>
                </a:ext>
              </a:extLst>
            </p:cNvPr>
            <p:cNvSpPr/>
            <p:nvPr/>
          </p:nvSpPr>
          <p:spPr>
            <a:xfrm>
              <a:off x="2571552" y="1957137"/>
              <a:ext cx="2286000" cy="3294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A5D2A9A-6B02-46C7-8D0C-C9EA3225B6DF}"/>
                </a:ext>
              </a:extLst>
            </p:cNvPr>
            <p:cNvSpPr txBox="1"/>
            <p:nvPr/>
          </p:nvSpPr>
          <p:spPr>
            <a:xfrm>
              <a:off x="2553105" y="4020037"/>
              <a:ext cx="2429309" cy="369332"/>
            </a:xfrm>
            <a:prstGeom prst="rect">
              <a:avLst/>
            </a:prstGeom>
            <a:noFill/>
          </p:spPr>
          <p:txBody>
            <a:bodyPr wrap="square">
              <a:spAutoFit/>
            </a:bodyPr>
            <a:lstStyle/>
            <a:p>
              <a:pPr algn="ctr"/>
              <a:r>
                <a:rPr lang="en-US">
                  <a:solidFill>
                    <a:schemeClr val="accent4">
                      <a:lumMod val="50000"/>
                    </a:schemeClr>
                  </a:solidFill>
                </a:rPr>
                <a:t>Tuition Assistance</a:t>
              </a:r>
            </a:p>
          </p:txBody>
        </p:sp>
        <p:sp>
          <p:nvSpPr>
            <p:cNvPr id="39" name="Oval 38">
              <a:extLst>
                <a:ext uri="{FF2B5EF4-FFF2-40B4-BE49-F238E27FC236}">
                  <a16:creationId xmlns:a16="http://schemas.microsoft.com/office/drawing/2014/main" id="{A10B0CF6-2A21-4E9F-9C7F-386197CC1631}"/>
                </a:ext>
              </a:extLst>
            </p:cNvPr>
            <p:cNvSpPr/>
            <p:nvPr/>
          </p:nvSpPr>
          <p:spPr>
            <a:xfrm>
              <a:off x="3074472" y="2414411"/>
              <a:ext cx="1280160" cy="12801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Money">
              <a:extLst>
                <a:ext uri="{FF2B5EF4-FFF2-40B4-BE49-F238E27FC236}">
                  <a16:creationId xmlns:a16="http://schemas.microsoft.com/office/drawing/2014/main" id="{557BDA9E-8A89-40DC-BD0A-43C8609774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2024" y="2663475"/>
              <a:ext cx="716693" cy="716693"/>
            </a:xfrm>
            <a:prstGeom prst="rect">
              <a:avLst/>
            </a:prstGeom>
          </p:spPr>
        </p:pic>
      </p:grpSp>
      <p:grpSp>
        <p:nvGrpSpPr>
          <p:cNvPr id="9" name="Group 8">
            <a:extLst>
              <a:ext uri="{FF2B5EF4-FFF2-40B4-BE49-F238E27FC236}">
                <a16:creationId xmlns:a16="http://schemas.microsoft.com/office/drawing/2014/main" id="{40569A9F-8428-4B1D-BF9A-1355DC80DD95}"/>
              </a:ext>
            </a:extLst>
          </p:cNvPr>
          <p:cNvGrpSpPr/>
          <p:nvPr/>
        </p:nvGrpSpPr>
        <p:grpSpPr>
          <a:xfrm>
            <a:off x="6208036" y="1945359"/>
            <a:ext cx="2286000" cy="3346383"/>
            <a:chOff x="7393276" y="1957137"/>
            <a:chExt cx="2286000" cy="3346383"/>
          </a:xfrm>
        </p:grpSpPr>
        <p:sp>
          <p:nvSpPr>
            <p:cNvPr id="24" name="Rectangle 23">
              <a:extLst>
                <a:ext uri="{FF2B5EF4-FFF2-40B4-BE49-F238E27FC236}">
                  <a16:creationId xmlns:a16="http://schemas.microsoft.com/office/drawing/2014/main" id="{879C4339-7779-4F83-95FB-7516DD005913}"/>
                </a:ext>
              </a:extLst>
            </p:cNvPr>
            <p:cNvSpPr/>
            <p:nvPr/>
          </p:nvSpPr>
          <p:spPr>
            <a:xfrm>
              <a:off x="7393276" y="1957137"/>
              <a:ext cx="2286000" cy="3346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95A9770-B37A-4A08-876D-4D279ED54995}"/>
                </a:ext>
              </a:extLst>
            </p:cNvPr>
            <p:cNvSpPr txBox="1"/>
            <p:nvPr/>
          </p:nvSpPr>
          <p:spPr>
            <a:xfrm>
              <a:off x="7422683" y="4020037"/>
              <a:ext cx="2256593" cy="646331"/>
            </a:xfrm>
            <a:prstGeom prst="rect">
              <a:avLst/>
            </a:prstGeom>
            <a:noFill/>
          </p:spPr>
          <p:txBody>
            <a:bodyPr wrap="square">
              <a:spAutoFit/>
            </a:bodyPr>
            <a:lstStyle/>
            <a:p>
              <a:pPr algn="ctr"/>
              <a:r>
                <a:rPr lang="en-US">
                  <a:solidFill>
                    <a:schemeClr val="accent4">
                      <a:lumMod val="50000"/>
                    </a:schemeClr>
                  </a:solidFill>
                </a:rPr>
                <a:t>Military Evaluations Program </a:t>
              </a:r>
            </a:p>
          </p:txBody>
        </p:sp>
        <p:sp>
          <p:nvSpPr>
            <p:cNvPr id="41" name="Oval 40">
              <a:extLst>
                <a:ext uri="{FF2B5EF4-FFF2-40B4-BE49-F238E27FC236}">
                  <a16:creationId xmlns:a16="http://schemas.microsoft.com/office/drawing/2014/main" id="{C6F881E8-6788-4F60-B2C3-F095B31E4D9B}"/>
                </a:ext>
              </a:extLst>
            </p:cNvPr>
            <p:cNvSpPr/>
            <p:nvPr/>
          </p:nvSpPr>
          <p:spPr>
            <a:xfrm>
              <a:off x="7896196" y="2450832"/>
              <a:ext cx="1280160" cy="12801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Clipboard Mixed">
              <a:extLst>
                <a:ext uri="{FF2B5EF4-FFF2-40B4-BE49-F238E27FC236}">
                  <a16:creationId xmlns:a16="http://schemas.microsoft.com/office/drawing/2014/main" id="{BF1946C8-021A-4717-8FF5-5997ECE8E0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9076" y="2596706"/>
              <a:ext cx="914400" cy="914400"/>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53D6A3B-CDAD-43A0-BEC1-16D0FF0D5411}"/>
              </a:ext>
            </a:extLst>
          </p:cNvPr>
          <p:cNvSpPr/>
          <p:nvPr/>
        </p:nvSpPr>
        <p:spPr>
          <a:xfrm>
            <a:off x="1" y="1058779"/>
            <a:ext cx="12191999" cy="5185610"/>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F66D4E6-FAA1-4DDB-B255-80FB49AA39A1}"/>
              </a:ext>
            </a:extLst>
          </p:cNvPr>
          <p:cNvPicPr>
            <a:picLocks noChangeAspect="1"/>
          </p:cNvPicPr>
          <p:nvPr/>
        </p:nvPicPr>
        <p:blipFill>
          <a:blip r:embed="rId3">
            <a:alphaModFix amt="41000"/>
          </a:blip>
          <a:stretch>
            <a:fillRect/>
          </a:stretch>
        </p:blipFill>
        <p:spPr>
          <a:xfrm>
            <a:off x="5054385" y="1348886"/>
            <a:ext cx="1813800" cy="1507573"/>
          </a:xfrm>
          <a:prstGeom prst="rect">
            <a:avLst/>
          </a:prstGeom>
        </p:spPr>
      </p:pic>
      <p:sp>
        <p:nvSpPr>
          <p:cNvPr id="5" name="Rectangle: Rounded Corners 4">
            <a:extLst>
              <a:ext uri="{FF2B5EF4-FFF2-40B4-BE49-F238E27FC236}">
                <a16:creationId xmlns:a16="http://schemas.microsoft.com/office/drawing/2014/main" id="{B42EF68E-594A-43C7-9EC8-E5BAC31B08A1}"/>
              </a:ext>
            </a:extLst>
          </p:cNvPr>
          <p:cNvSpPr/>
          <p:nvPr/>
        </p:nvSpPr>
        <p:spPr>
          <a:xfrm>
            <a:off x="449247" y="4157526"/>
            <a:ext cx="2806283" cy="1350192"/>
          </a:xfrm>
          <a:prstGeom prst="roundRect">
            <a:avLst/>
          </a:prstGeom>
          <a:noFill/>
          <a:ln w="19050">
            <a:solidFill>
              <a:srgbClr val="002060">
                <a:alpha val="5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4355" y="111526"/>
            <a:ext cx="4219074" cy="1143000"/>
          </a:xfrm>
        </p:spPr>
        <p:txBody>
          <a:bodyPr>
            <a:normAutofit/>
          </a:bodyPr>
          <a:lstStyle/>
          <a:p>
            <a:pPr algn="ctr"/>
            <a:r>
              <a:rPr lang="en-US" b="0">
                <a:latin typeface="Calibri Light" panose="020F0302020204030204" pitchFamily="34" charset="0"/>
                <a:cs typeface="Calibri Light" panose="020F0302020204030204" pitchFamily="34" charset="0"/>
              </a:rPr>
              <a:t>Tuition Assistance</a:t>
            </a:r>
          </a:p>
        </p:txBody>
      </p:sp>
      <p:sp>
        <p:nvSpPr>
          <p:cNvPr id="6" name="Footer Placeholder 5">
            <a:extLst>
              <a:ext uri="{FF2B5EF4-FFF2-40B4-BE49-F238E27FC236}">
                <a16:creationId xmlns:a16="http://schemas.microsoft.com/office/drawing/2014/main" id="{01918510-ECB6-45F4-BCA0-B3CF3D9BBC3D}"/>
              </a:ext>
            </a:extLst>
          </p:cNvPr>
          <p:cNvSpPr>
            <a:spLocks noGrp="1"/>
          </p:cNvSpPr>
          <p:nvPr>
            <p:ph type="ftr" sz="quarter" idx="11"/>
          </p:nvPr>
        </p:nvSpPr>
        <p:spPr/>
        <p:txBody>
          <a:bodyPr/>
          <a:lstStyle/>
          <a:p>
            <a:r>
              <a:rPr lang="en-US"/>
              <a:t>SOLID, LLC - Military 101</a:t>
            </a:r>
          </a:p>
        </p:txBody>
      </p:sp>
      <p:sp>
        <p:nvSpPr>
          <p:cNvPr id="4" name="Slide Number Placeholder 3">
            <a:extLst>
              <a:ext uri="{FF2B5EF4-FFF2-40B4-BE49-F238E27FC236}">
                <a16:creationId xmlns:a16="http://schemas.microsoft.com/office/drawing/2014/main" id="{03D4DB86-6494-4460-80F4-8C7649EA4379}"/>
              </a:ext>
            </a:extLst>
          </p:cNvPr>
          <p:cNvSpPr>
            <a:spLocks noGrp="1"/>
          </p:cNvSpPr>
          <p:nvPr>
            <p:ph type="sldNum" sz="quarter" idx="12"/>
          </p:nvPr>
        </p:nvSpPr>
        <p:spPr/>
        <p:txBody>
          <a:bodyPr/>
          <a:lstStyle/>
          <a:p>
            <a:fld id="{9A3B2906-C4EE-47CD-B74B-A7AB062DB60F}" type="slidenum">
              <a:rPr lang="en-US" smtClean="0"/>
              <a:pPr/>
              <a:t>31</a:t>
            </a:fld>
            <a:endParaRPr lang="en-US"/>
          </a:p>
        </p:txBody>
      </p:sp>
      <p:sp>
        <p:nvSpPr>
          <p:cNvPr id="9" name="TextBox 8">
            <a:extLst>
              <a:ext uri="{FF2B5EF4-FFF2-40B4-BE49-F238E27FC236}">
                <a16:creationId xmlns:a16="http://schemas.microsoft.com/office/drawing/2014/main" id="{F017CC8D-D1E7-431A-B502-6EA1E9950626}"/>
              </a:ext>
            </a:extLst>
          </p:cNvPr>
          <p:cNvSpPr txBox="1"/>
          <p:nvPr/>
        </p:nvSpPr>
        <p:spPr>
          <a:xfrm>
            <a:off x="641969" y="4359938"/>
            <a:ext cx="2693736" cy="830997"/>
          </a:xfrm>
          <a:prstGeom prst="rect">
            <a:avLst/>
          </a:prstGeom>
          <a:noFill/>
        </p:spPr>
        <p:txBody>
          <a:bodyPr wrap="square">
            <a:spAutoFit/>
          </a:bodyPr>
          <a:lstStyle/>
          <a:p>
            <a:r>
              <a:rPr lang="en-US" sz="1600">
                <a:solidFill>
                  <a:schemeClr val="accent4">
                    <a:lumMod val="50000"/>
                  </a:schemeClr>
                </a:solidFill>
                <a:latin typeface="Calibri Light" panose="020F0302020204030204" pitchFamily="34" charset="0"/>
                <a:cs typeface="Calibri Light" panose="020F0302020204030204" pitchFamily="34" charset="0"/>
              </a:rPr>
              <a:t>financial assistance for voluntary off-duty education programs</a:t>
            </a:r>
            <a:endParaRPr lang="en-US" sz="1600"/>
          </a:p>
        </p:txBody>
      </p:sp>
      <p:sp>
        <p:nvSpPr>
          <p:cNvPr id="12" name="Oval 11">
            <a:extLst>
              <a:ext uri="{FF2B5EF4-FFF2-40B4-BE49-F238E27FC236}">
                <a16:creationId xmlns:a16="http://schemas.microsoft.com/office/drawing/2014/main" id="{D8666B28-1E15-4588-AF6F-D77A3E3BB887}"/>
              </a:ext>
            </a:extLst>
          </p:cNvPr>
          <p:cNvSpPr/>
          <p:nvPr/>
        </p:nvSpPr>
        <p:spPr>
          <a:xfrm>
            <a:off x="4988053" y="1138537"/>
            <a:ext cx="2011680" cy="2011680"/>
          </a:xfrm>
          <a:prstGeom prst="ellipse">
            <a:avLst/>
          </a:prstGeom>
          <a:no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D0075AF-6D49-4FAC-9AFB-AB2E4749D644}"/>
              </a:ext>
            </a:extLst>
          </p:cNvPr>
          <p:cNvSpPr/>
          <p:nvPr/>
        </p:nvSpPr>
        <p:spPr>
          <a:xfrm>
            <a:off x="3884355" y="4168290"/>
            <a:ext cx="4219073" cy="1350192"/>
          </a:xfrm>
          <a:prstGeom prst="roundRect">
            <a:avLst/>
          </a:prstGeom>
          <a:noFill/>
          <a:ln w="19050">
            <a:solidFill>
              <a:srgbClr val="00206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AB5276-A7BA-4CE5-9E9B-839CFFA1153D}"/>
              </a:ext>
            </a:extLst>
          </p:cNvPr>
          <p:cNvSpPr/>
          <p:nvPr/>
        </p:nvSpPr>
        <p:spPr>
          <a:xfrm>
            <a:off x="8732253" y="4168291"/>
            <a:ext cx="3010499" cy="1350192"/>
          </a:xfrm>
          <a:prstGeom prst="roundRect">
            <a:avLst/>
          </a:prstGeom>
          <a:noFill/>
          <a:ln w="19050">
            <a:solidFill>
              <a:srgbClr val="00206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28E87AD-4E52-42C1-902A-7B25894A95D0}"/>
              </a:ext>
            </a:extLst>
          </p:cNvPr>
          <p:cNvSpPr txBox="1"/>
          <p:nvPr/>
        </p:nvSpPr>
        <p:spPr>
          <a:xfrm>
            <a:off x="8812428" y="4257422"/>
            <a:ext cx="2850147" cy="1077218"/>
          </a:xfrm>
          <a:prstGeom prst="rect">
            <a:avLst/>
          </a:prstGeom>
          <a:noFill/>
        </p:spPr>
        <p:txBody>
          <a:bodyPr wrap="square">
            <a:spAutoFit/>
          </a:bodyPr>
          <a:lstStyle/>
          <a:p>
            <a:r>
              <a:rPr lang="en-US" sz="1600">
                <a:solidFill>
                  <a:schemeClr val="accent4">
                    <a:lumMod val="50000"/>
                  </a:schemeClr>
                </a:solidFill>
                <a:latin typeface="Calibri Light" panose="020F0302020204030204" pitchFamily="34" charset="0"/>
                <a:cs typeface="Calibri Light" panose="020F0302020204030204" pitchFamily="34" charset="0"/>
              </a:rPr>
              <a:t>available for in classroom or distance learning courses part of an approved academic degree or certificate program</a:t>
            </a:r>
            <a:endParaRPr lang="en-US" sz="1600"/>
          </a:p>
        </p:txBody>
      </p:sp>
      <p:cxnSp>
        <p:nvCxnSpPr>
          <p:cNvPr id="18" name="Straight Arrow Connector 17">
            <a:extLst>
              <a:ext uri="{FF2B5EF4-FFF2-40B4-BE49-F238E27FC236}">
                <a16:creationId xmlns:a16="http://schemas.microsoft.com/office/drawing/2014/main" id="{7A00202B-F012-4C4D-8A80-EA257A1AAE8C}"/>
              </a:ext>
            </a:extLst>
          </p:cNvPr>
          <p:cNvCxnSpPr>
            <a:cxnSpLocks/>
          </p:cNvCxnSpPr>
          <p:nvPr/>
        </p:nvCxnSpPr>
        <p:spPr>
          <a:xfrm flipH="1">
            <a:off x="2807368" y="2781713"/>
            <a:ext cx="2082828" cy="119672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5433BE-6F2C-4379-99E7-94A6B1412FB8}"/>
              </a:ext>
            </a:extLst>
          </p:cNvPr>
          <p:cNvCxnSpPr>
            <a:cxnSpLocks/>
          </p:cNvCxnSpPr>
          <p:nvPr/>
        </p:nvCxnSpPr>
        <p:spPr>
          <a:xfrm>
            <a:off x="5993892" y="3380077"/>
            <a:ext cx="0" cy="598364"/>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FC704B-237B-4D8D-A75A-7C7311EC2184}"/>
              </a:ext>
            </a:extLst>
          </p:cNvPr>
          <p:cNvCxnSpPr>
            <a:cxnSpLocks/>
          </p:cNvCxnSpPr>
          <p:nvPr/>
        </p:nvCxnSpPr>
        <p:spPr>
          <a:xfrm>
            <a:off x="7097589" y="2781713"/>
            <a:ext cx="2287043" cy="119672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C13390-3CA1-4FCC-A3CD-E26A5CF2D1AB}"/>
              </a:ext>
            </a:extLst>
          </p:cNvPr>
          <p:cNvSpPr txBox="1"/>
          <p:nvPr/>
        </p:nvSpPr>
        <p:spPr>
          <a:xfrm>
            <a:off x="4072530" y="4198479"/>
            <a:ext cx="3936680" cy="1323439"/>
          </a:xfrm>
          <a:prstGeom prst="rect">
            <a:avLst/>
          </a:prstGeom>
          <a:noFill/>
        </p:spPr>
        <p:txBody>
          <a:bodyPr wrap="square">
            <a:spAutoFit/>
          </a:bodyPr>
          <a:lstStyle/>
          <a:p>
            <a:r>
              <a:rPr lang="en-US" sz="1600">
                <a:solidFill>
                  <a:schemeClr val="accent4">
                    <a:lumMod val="50000"/>
                  </a:schemeClr>
                </a:solidFill>
                <a:latin typeface="Calibri Light" panose="020F0302020204030204" pitchFamily="34" charset="0"/>
                <a:cs typeface="Calibri Light" panose="020F0302020204030204" pitchFamily="34" charset="0"/>
              </a:rPr>
              <a:t>schools must be accredited by U.S. Department of Education recognized agencies and be signatories to the current Department of Defense Memorandum of Understanding (DOD MOU)</a:t>
            </a:r>
            <a:endParaRPr lang="en-US" sz="1600"/>
          </a:p>
        </p:txBody>
      </p:sp>
      <p:pic>
        <p:nvPicPr>
          <p:cNvPr id="31" name="Graphic 30" descr="Badge Tick">
            <a:extLst>
              <a:ext uri="{FF2B5EF4-FFF2-40B4-BE49-F238E27FC236}">
                <a16:creationId xmlns:a16="http://schemas.microsoft.com/office/drawing/2014/main" id="{AB3DD783-6B0E-49AD-8F6C-DA204CDB9E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5188" y="5147316"/>
            <a:ext cx="914400" cy="914400"/>
          </a:xfrm>
          <a:prstGeom prst="rect">
            <a:avLst/>
          </a:prstGeom>
        </p:spPr>
      </p:pic>
      <p:pic>
        <p:nvPicPr>
          <p:cNvPr id="32" name="Graphic 31" descr="Badge Tick">
            <a:extLst>
              <a:ext uri="{FF2B5EF4-FFF2-40B4-BE49-F238E27FC236}">
                <a16:creationId xmlns:a16="http://schemas.microsoft.com/office/drawing/2014/main" id="{04BE3D4E-46DB-452D-AEEB-A0716207D6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6691" y="5171681"/>
            <a:ext cx="914400" cy="914400"/>
          </a:xfrm>
          <a:prstGeom prst="rect">
            <a:avLst/>
          </a:prstGeom>
        </p:spPr>
      </p:pic>
      <p:pic>
        <p:nvPicPr>
          <p:cNvPr id="33" name="Graphic 32" descr="Badge Tick">
            <a:extLst>
              <a:ext uri="{FF2B5EF4-FFF2-40B4-BE49-F238E27FC236}">
                <a16:creationId xmlns:a16="http://schemas.microsoft.com/office/drawing/2014/main" id="{06091FA3-C51F-4526-B3B3-5E0963BA7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0301" y="5163358"/>
            <a:ext cx="914400" cy="914400"/>
          </a:xfrm>
          <a:prstGeom prst="rect">
            <a:avLst/>
          </a:prstGeom>
        </p:spPr>
      </p:pic>
    </p:spTree>
    <p:extLst>
      <p:ext uri="{BB962C8B-B14F-4D97-AF65-F5344CB8AC3E}">
        <p14:creationId xmlns:p14="http://schemas.microsoft.com/office/powerpoint/2010/main" val="127125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B00CDD-E5D4-4806-B1A9-75D9D999395C}"/>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354095CC-D699-49A7-A9CA-968B3738F020}"/>
              </a:ext>
            </a:extLst>
          </p:cNvPr>
          <p:cNvSpPr>
            <a:spLocks noGrp="1"/>
          </p:cNvSpPr>
          <p:nvPr>
            <p:ph type="sldNum" sz="quarter" idx="12"/>
          </p:nvPr>
        </p:nvSpPr>
        <p:spPr/>
        <p:txBody>
          <a:bodyPr/>
          <a:lstStyle/>
          <a:p>
            <a:fld id="{9A3B2906-C4EE-47CD-B74B-A7AB062DB60F}" type="slidenum">
              <a:rPr lang="en-US" smtClean="0"/>
              <a:pPr/>
              <a:t>32</a:t>
            </a:fld>
            <a:endParaRPr lang="en-US"/>
          </a:p>
        </p:txBody>
      </p:sp>
      <p:pic>
        <p:nvPicPr>
          <p:cNvPr id="5124" name="Picture 4" descr="House of Reps Passes Peters' Bipartisan Bill to Provide Education ...">
            <a:extLst>
              <a:ext uri="{FF2B5EF4-FFF2-40B4-BE49-F238E27FC236}">
                <a16:creationId xmlns:a16="http://schemas.microsoft.com/office/drawing/2014/main" id="{1A1958CD-0FAF-48C8-9608-6A9129505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626"/>
            <a:ext cx="9194800" cy="6126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A5F44FD-0DE6-457B-AF4D-31FAB6DE2711}"/>
              </a:ext>
            </a:extLst>
          </p:cNvPr>
          <p:cNvSpPr/>
          <p:nvPr/>
        </p:nvSpPr>
        <p:spPr>
          <a:xfrm>
            <a:off x="1" y="4924926"/>
            <a:ext cx="10347158" cy="1431425"/>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791006E-DCCB-4522-8D38-2E92AADBBBAF}"/>
              </a:ext>
            </a:extLst>
          </p:cNvPr>
          <p:cNvSpPr txBox="1">
            <a:spLocks/>
          </p:cNvSpPr>
          <p:nvPr/>
        </p:nvSpPr>
        <p:spPr>
          <a:xfrm>
            <a:off x="220132" y="5244225"/>
            <a:ext cx="10584381" cy="1379353"/>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baseline="0">
                <a:solidFill>
                  <a:schemeClr val="accent1"/>
                </a:solidFill>
                <a:latin typeface="+mj-lt"/>
                <a:ea typeface="+mj-ea"/>
                <a:cs typeface="+mj-cs"/>
              </a:defRPr>
            </a:lvl1pPr>
          </a:lstStyle>
          <a:p>
            <a:r>
              <a:rPr lang="en-US" sz="3200" b="0">
                <a:solidFill>
                  <a:schemeClr val="bg1"/>
                </a:solidFill>
                <a:latin typeface="Calibri Light" panose="020F0302020204030204" pitchFamily="34" charset="0"/>
                <a:cs typeface="Calibri Light" panose="020F0302020204030204" pitchFamily="34" charset="0"/>
              </a:rPr>
              <a:t>What tools are available to employers to assess transferability of military SKILLS AND training?</a:t>
            </a:r>
          </a:p>
        </p:txBody>
      </p:sp>
      <p:sp>
        <p:nvSpPr>
          <p:cNvPr id="3" name="Text Placeholder 2">
            <a:extLst>
              <a:ext uri="{FF2B5EF4-FFF2-40B4-BE49-F238E27FC236}">
                <a16:creationId xmlns:a16="http://schemas.microsoft.com/office/drawing/2014/main" id="{BF62A037-6946-40A0-81B2-FBB590A2D3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201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1422262-E69E-4541-A5A2-5C681C3EC360}"/>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6A7F86E7-00D9-4B9E-9334-9D6F02F72986}"/>
              </a:ext>
            </a:extLst>
          </p:cNvPr>
          <p:cNvSpPr>
            <a:spLocks noGrp="1"/>
          </p:cNvSpPr>
          <p:nvPr>
            <p:ph type="sldNum" sz="quarter" idx="12"/>
          </p:nvPr>
        </p:nvSpPr>
        <p:spPr/>
        <p:txBody>
          <a:bodyPr/>
          <a:lstStyle/>
          <a:p>
            <a:fld id="{9A3B2906-C4EE-47CD-B74B-A7AB062DB60F}" type="slidenum">
              <a:rPr lang="en-US" smtClean="0"/>
              <a:pPr/>
              <a:t>33</a:t>
            </a:fld>
            <a:endParaRPr lang="en-US"/>
          </a:p>
        </p:txBody>
      </p:sp>
      <p:sp>
        <p:nvSpPr>
          <p:cNvPr id="7" name="TextBox 6">
            <a:extLst>
              <a:ext uri="{FF2B5EF4-FFF2-40B4-BE49-F238E27FC236}">
                <a16:creationId xmlns:a16="http://schemas.microsoft.com/office/drawing/2014/main" id="{24FEA80E-3529-4647-BAF3-E4AC087FD8DF}"/>
              </a:ext>
            </a:extLst>
          </p:cNvPr>
          <p:cNvSpPr txBox="1"/>
          <p:nvPr/>
        </p:nvSpPr>
        <p:spPr>
          <a:xfrm>
            <a:off x="1760555" y="215574"/>
            <a:ext cx="8670889" cy="646331"/>
          </a:xfrm>
          <a:prstGeom prst="rect">
            <a:avLst/>
          </a:prstGeom>
          <a:noFill/>
        </p:spPr>
        <p:txBody>
          <a:bodyPr wrap="square">
            <a:spAutoFit/>
          </a:bodyPr>
          <a:lstStyle/>
          <a:p>
            <a:r>
              <a:rPr lang="en-US" sz="3600" b="0">
                <a:solidFill>
                  <a:srgbClr val="C00000"/>
                </a:solidFill>
                <a:latin typeface="Calibri Light" panose="020F0302020204030204" pitchFamily="34" charset="0"/>
                <a:cs typeface="Calibri Light" panose="020F0302020204030204" pitchFamily="34" charset="0"/>
              </a:rPr>
              <a:t>Tools to Assess Transferability of Military Skills</a:t>
            </a:r>
            <a:endParaRPr lang="en-US" sz="3600">
              <a:solidFill>
                <a:srgbClr val="C00000"/>
              </a:solidFill>
            </a:endParaRPr>
          </a:p>
        </p:txBody>
      </p:sp>
      <p:sp>
        <p:nvSpPr>
          <p:cNvPr id="8" name="TextBox 7">
            <a:extLst>
              <a:ext uri="{FF2B5EF4-FFF2-40B4-BE49-F238E27FC236}">
                <a16:creationId xmlns:a16="http://schemas.microsoft.com/office/drawing/2014/main" id="{0AEFA1DE-ED61-42AC-8399-ED3CC380F30C}"/>
              </a:ext>
            </a:extLst>
          </p:cNvPr>
          <p:cNvSpPr txBox="1"/>
          <p:nvPr/>
        </p:nvSpPr>
        <p:spPr>
          <a:xfrm>
            <a:off x="1832676" y="993303"/>
            <a:ext cx="8994274" cy="1077218"/>
          </a:xfrm>
          <a:prstGeom prst="rect">
            <a:avLst/>
          </a:prstGeom>
          <a:noFill/>
        </p:spPr>
        <p:txBody>
          <a:bodyPr wrap="square" rtlCol="0">
            <a:spAutoFit/>
          </a:bodyPr>
          <a:lstStyle/>
          <a:p>
            <a:pPr algn="ctr"/>
            <a:r>
              <a:rPr lang="en-US" sz="2400" i="1">
                <a:solidFill>
                  <a:schemeClr val="accent4">
                    <a:lumMod val="50000"/>
                  </a:schemeClr>
                </a:solidFill>
                <a:latin typeface="Calibri Light" panose="020F0302020204030204" pitchFamily="34" charset="0"/>
                <a:cs typeface="Calibri Light" panose="020F0302020204030204" pitchFamily="34" charset="0"/>
              </a:rPr>
              <a:t>The COOL (Credentialing Opportunities On-Line) Programs – map credentials to military occupations and federal civilian occupations.</a:t>
            </a:r>
          </a:p>
          <a:p>
            <a:pPr algn="ctr"/>
            <a:r>
              <a:rPr lang="en-US" sz="1600">
                <a:solidFill>
                  <a:schemeClr val="accent4">
                    <a:lumMod val="50000"/>
                  </a:schemeClr>
                </a:solidFill>
                <a:latin typeface="Calibri Light" panose="020F0302020204030204" pitchFamily="34" charset="0"/>
                <a:cs typeface="Calibri Light" panose="020F0302020204030204" pitchFamily="34" charset="0"/>
              </a:rPr>
              <a:t>Access the COOL websites from the </a:t>
            </a:r>
            <a:r>
              <a:rPr lang="en-US" sz="1600">
                <a:solidFill>
                  <a:schemeClr val="accent4">
                    <a:lumMod val="50000"/>
                  </a:schemeClr>
                </a:solidFill>
                <a:latin typeface="Calibri Light" panose="020F0302020204030204" pitchFamily="34" charset="0"/>
                <a:cs typeface="Calibri Light" panose="020F0302020204030204" pitchFamily="34" charset="0"/>
                <a:hlinkClick r:id="rId3"/>
              </a:rPr>
              <a:t>DoD COOL Portal</a:t>
            </a:r>
            <a:endParaRPr lang="en-US" sz="1600">
              <a:solidFill>
                <a:schemeClr val="accent4">
                  <a:lumMod val="50000"/>
                </a:schemeClr>
              </a:solidFill>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2A3A1273-4065-4187-A56F-379F75C5A3AA}"/>
              </a:ext>
            </a:extLst>
          </p:cNvPr>
          <p:cNvSpPr/>
          <p:nvPr/>
        </p:nvSpPr>
        <p:spPr>
          <a:xfrm>
            <a:off x="1832677" y="2506176"/>
            <a:ext cx="2634314" cy="1863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C80464-A928-4670-8BB2-79ED80354229}"/>
              </a:ext>
            </a:extLst>
          </p:cNvPr>
          <p:cNvSpPr/>
          <p:nvPr/>
        </p:nvSpPr>
        <p:spPr>
          <a:xfrm>
            <a:off x="1832676" y="4493294"/>
            <a:ext cx="2661653" cy="18630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6BFD2C-E91A-4754-8CA2-4AB8F45F6AB8}"/>
              </a:ext>
            </a:extLst>
          </p:cNvPr>
          <p:cNvSpPr/>
          <p:nvPr/>
        </p:nvSpPr>
        <p:spPr>
          <a:xfrm>
            <a:off x="4765172" y="4472013"/>
            <a:ext cx="2661653" cy="1863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472571-91C9-42FF-B58B-27E82956A7B8}"/>
              </a:ext>
            </a:extLst>
          </p:cNvPr>
          <p:cNvSpPr/>
          <p:nvPr/>
        </p:nvSpPr>
        <p:spPr>
          <a:xfrm>
            <a:off x="7725006" y="4460315"/>
            <a:ext cx="2775283" cy="1874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426098-37DE-4886-8803-8B7C4821FB4E}"/>
              </a:ext>
            </a:extLst>
          </p:cNvPr>
          <p:cNvSpPr/>
          <p:nvPr/>
        </p:nvSpPr>
        <p:spPr>
          <a:xfrm>
            <a:off x="4765172" y="2506175"/>
            <a:ext cx="2661653" cy="18630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EC6DE-9491-4983-8EF9-77F571F7DE5B}"/>
              </a:ext>
            </a:extLst>
          </p:cNvPr>
          <p:cNvSpPr/>
          <p:nvPr/>
        </p:nvSpPr>
        <p:spPr>
          <a:xfrm>
            <a:off x="7725007" y="2484894"/>
            <a:ext cx="2775283" cy="1863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C32B28BA-DCF5-4F12-BFAD-B6DF9BAFE3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4975" y="2616513"/>
            <a:ext cx="1642379" cy="1642379"/>
          </a:xfrm>
          <a:prstGeom prst="rect">
            <a:avLst/>
          </a:prstGeom>
        </p:spPr>
      </p:pic>
      <p:pic>
        <p:nvPicPr>
          <p:cNvPr id="18" name="Picture 17" descr="A close up of a sign&#10;&#10;Description automatically generated">
            <a:extLst>
              <a:ext uri="{FF2B5EF4-FFF2-40B4-BE49-F238E27FC236}">
                <a16:creationId xmlns:a16="http://schemas.microsoft.com/office/drawing/2014/main" id="{738E32A6-B3BB-4670-B0A0-C3C71A695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038" y="2593463"/>
            <a:ext cx="1645920" cy="1645920"/>
          </a:xfrm>
          <a:prstGeom prst="rect">
            <a:avLst/>
          </a:prstGeom>
        </p:spPr>
      </p:pic>
      <p:pic>
        <p:nvPicPr>
          <p:cNvPr id="20" name="Picture 19" descr="A close up of a logo&#10;&#10;Description automatically generated">
            <a:extLst>
              <a:ext uri="{FF2B5EF4-FFF2-40B4-BE49-F238E27FC236}">
                <a16:creationId xmlns:a16="http://schemas.microsoft.com/office/drawing/2014/main" id="{5FCC43BF-BDEF-4DB1-87AE-84FF48EF03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7231" y="4571523"/>
            <a:ext cx="1645920" cy="1645920"/>
          </a:xfrm>
          <a:prstGeom prst="rect">
            <a:avLst/>
          </a:prstGeom>
        </p:spPr>
      </p:pic>
      <p:pic>
        <p:nvPicPr>
          <p:cNvPr id="22" name="Picture 21" descr="A close up of a sign&#10;&#10;Description automatically generated">
            <a:extLst>
              <a:ext uri="{FF2B5EF4-FFF2-40B4-BE49-F238E27FC236}">
                <a16:creationId xmlns:a16="http://schemas.microsoft.com/office/drawing/2014/main" id="{8487FE29-3C68-45C6-AA0C-D352AFF8D9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1510" y="4601863"/>
            <a:ext cx="1645920" cy="1645920"/>
          </a:xfrm>
          <a:prstGeom prst="rect">
            <a:avLst/>
          </a:prstGeom>
        </p:spPr>
      </p:pic>
      <p:pic>
        <p:nvPicPr>
          <p:cNvPr id="26" name="Picture 25" descr="A close up of a sign&#10;&#10;Description automatically generated">
            <a:extLst>
              <a:ext uri="{FF2B5EF4-FFF2-40B4-BE49-F238E27FC236}">
                <a16:creationId xmlns:a16="http://schemas.microsoft.com/office/drawing/2014/main" id="{72DE9C32-C5BF-4F01-9EC5-B5159BE170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9687" y="4571523"/>
            <a:ext cx="1645920" cy="1645920"/>
          </a:xfrm>
          <a:prstGeom prst="rect">
            <a:avLst/>
          </a:prstGeom>
        </p:spPr>
      </p:pic>
      <p:pic>
        <p:nvPicPr>
          <p:cNvPr id="28" name="Picture 27" descr="A close up of a sign&#10;&#10;Description automatically generated">
            <a:extLst>
              <a:ext uri="{FF2B5EF4-FFF2-40B4-BE49-F238E27FC236}">
                <a16:creationId xmlns:a16="http://schemas.microsoft.com/office/drawing/2014/main" id="{CAA775F6-1AC9-4158-B81B-30EC6A7550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9687" y="2593463"/>
            <a:ext cx="1645920" cy="1645920"/>
          </a:xfrm>
          <a:prstGeom prst="rect">
            <a:avLst/>
          </a:prstGeom>
        </p:spPr>
      </p:pic>
    </p:spTree>
    <p:extLst>
      <p:ext uri="{BB962C8B-B14F-4D97-AF65-F5344CB8AC3E}">
        <p14:creationId xmlns:p14="http://schemas.microsoft.com/office/powerpoint/2010/main" val="2222984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10" y="136524"/>
            <a:ext cx="9897979" cy="1366260"/>
          </a:xfrm>
        </p:spPr>
        <p:txBody>
          <a:bodyPr>
            <a:normAutofit/>
          </a:bodyPr>
          <a:lstStyle/>
          <a:p>
            <a:pPr algn="ctr"/>
            <a:r>
              <a:rPr lang="en-US" sz="3600" b="0">
                <a:latin typeface="Calibri Light" panose="020F0302020204030204" pitchFamily="34" charset="0"/>
                <a:cs typeface="Calibri Light" panose="020F0302020204030204" pitchFamily="34" charset="0"/>
              </a:rPr>
              <a:t>Tools to Assess Transferability of Military Skills</a:t>
            </a:r>
          </a:p>
        </p:txBody>
      </p:sp>
      <p:sp>
        <p:nvSpPr>
          <p:cNvPr id="6" name="Footer Placeholder 5">
            <a:extLst>
              <a:ext uri="{FF2B5EF4-FFF2-40B4-BE49-F238E27FC236}">
                <a16:creationId xmlns:a16="http://schemas.microsoft.com/office/drawing/2014/main" id="{B7F0FBCF-AF46-4AE8-8771-16089EBCC17E}"/>
              </a:ext>
            </a:extLst>
          </p:cNvPr>
          <p:cNvSpPr>
            <a:spLocks noGrp="1"/>
          </p:cNvSpPr>
          <p:nvPr>
            <p:ph type="ftr" sz="quarter" idx="11"/>
          </p:nvPr>
        </p:nvSpPr>
        <p:spPr/>
        <p:txBody>
          <a:bodyPr/>
          <a:lstStyle/>
          <a:p>
            <a:r>
              <a:rPr lang="en-US"/>
              <a:t>SOLID, LLC - Military 101</a:t>
            </a:r>
          </a:p>
        </p:txBody>
      </p:sp>
      <p:sp>
        <p:nvSpPr>
          <p:cNvPr id="4" name="Slide Number Placeholder 3">
            <a:extLst>
              <a:ext uri="{FF2B5EF4-FFF2-40B4-BE49-F238E27FC236}">
                <a16:creationId xmlns:a16="http://schemas.microsoft.com/office/drawing/2014/main" id="{21A263D0-27DC-4A53-9C6E-7653056FB895}"/>
              </a:ext>
            </a:extLst>
          </p:cNvPr>
          <p:cNvSpPr>
            <a:spLocks noGrp="1"/>
          </p:cNvSpPr>
          <p:nvPr>
            <p:ph type="sldNum" sz="quarter" idx="12"/>
          </p:nvPr>
        </p:nvSpPr>
        <p:spPr/>
        <p:txBody>
          <a:bodyPr/>
          <a:lstStyle/>
          <a:p>
            <a:fld id="{9A3B2906-C4EE-47CD-B74B-A7AB062DB60F}" type="slidenum">
              <a:rPr lang="en-US" smtClean="0"/>
              <a:pPr/>
              <a:t>34</a:t>
            </a:fld>
            <a:endParaRPr lang="en-US"/>
          </a:p>
        </p:txBody>
      </p:sp>
      <p:sp>
        <p:nvSpPr>
          <p:cNvPr id="40" name="TextBox 39">
            <a:extLst>
              <a:ext uri="{FF2B5EF4-FFF2-40B4-BE49-F238E27FC236}">
                <a16:creationId xmlns:a16="http://schemas.microsoft.com/office/drawing/2014/main" id="{91B1755A-7023-4E72-A037-3EF054C99790}"/>
              </a:ext>
            </a:extLst>
          </p:cNvPr>
          <p:cNvSpPr txBox="1"/>
          <p:nvPr/>
        </p:nvSpPr>
        <p:spPr>
          <a:xfrm>
            <a:off x="4929537" y="1125732"/>
            <a:ext cx="2332924" cy="461665"/>
          </a:xfrm>
          <a:prstGeom prst="rect">
            <a:avLst/>
          </a:prstGeom>
          <a:noFill/>
        </p:spPr>
        <p:txBody>
          <a:bodyPr wrap="square" rtlCol="0">
            <a:spAutoFit/>
          </a:bodyPr>
          <a:lstStyle/>
          <a:p>
            <a:pPr algn="ctr"/>
            <a:r>
              <a:rPr lang="en-US" sz="2400" i="1">
                <a:solidFill>
                  <a:schemeClr val="accent4">
                    <a:lumMod val="50000"/>
                  </a:schemeClr>
                </a:solidFill>
                <a:latin typeface="Calibri Light" panose="020F0302020204030204" pitchFamily="34" charset="0"/>
                <a:cs typeface="Calibri Light" panose="020F0302020204030204" pitchFamily="34" charset="0"/>
              </a:rPr>
              <a:t>Additional tools</a:t>
            </a:r>
          </a:p>
        </p:txBody>
      </p:sp>
      <p:grpSp>
        <p:nvGrpSpPr>
          <p:cNvPr id="16" name="Group 15">
            <a:extLst>
              <a:ext uri="{FF2B5EF4-FFF2-40B4-BE49-F238E27FC236}">
                <a16:creationId xmlns:a16="http://schemas.microsoft.com/office/drawing/2014/main" id="{615A6FB5-876E-44CF-9F6A-33CF5A1E380F}"/>
              </a:ext>
            </a:extLst>
          </p:cNvPr>
          <p:cNvGrpSpPr/>
          <p:nvPr/>
        </p:nvGrpSpPr>
        <p:grpSpPr>
          <a:xfrm>
            <a:off x="1073805" y="4165892"/>
            <a:ext cx="4783460" cy="1906513"/>
            <a:chOff x="1312539" y="4184679"/>
            <a:chExt cx="4783460" cy="1906513"/>
          </a:xfrm>
        </p:grpSpPr>
        <p:sp>
          <p:nvSpPr>
            <p:cNvPr id="10" name="Rectangle 9">
              <a:extLst>
                <a:ext uri="{FF2B5EF4-FFF2-40B4-BE49-F238E27FC236}">
                  <a16:creationId xmlns:a16="http://schemas.microsoft.com/office/drawing/2014/main" id="{174EB3F0-8194-446F-AB43-EDD30CA1AAF5}"/>
                </a:ext>
              </a:extLst>
            </p:cNvPr>
            <p:cNvSpPr/>
            <p:nvPr/>
          </p:nvSpPr>
          <p:spPr>
            <a:xfrm>
              <a:off x="1312539" y="4459969"/>
              <a:ext cx="4783460" cy="1631223"/>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AF7E430-5FB1-463D-9B8B-04EAFF4265B3}"/>
                </a:ext>
              </a:extLst>
            </p:cNvPr>
            <p:cNvSpPr/>
            <p:nvPr/>
          </p:nvSpPr>
          <p:spPr>
            <a:xfrm>
              <a:off x="1832676" y="4184679"/>
              <a:ext cx="3685808" cy="461665"/>
            </a:xfrm>
            <a:prstGeom prst="roundRect">
              <a:avLst/>
            </a:prstGeom>
            <a:solidFill>
              <a:srgbClr val="005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2346C3-2FE3-4662-B361-28F125848D94}"/>
                </a:ext>
              </a:extLst>
            </p:cNvPr>
            <p:cNvSpPr txBox="1"/>
            <p:nvPr/>
          </p:nvSpPr>
          <p:spPr>
            <a:xfrm>
              <a:off x="2688757" y="4242606"/>
              <a:ext cx="1871025" cy="369332"/>
            </a:xfrm>
            <a:prstGeom prst="rect">
              <a:avLst/>
            </a:prstGeom>
            <a:noFill/>
          </p:spPr>
          <p:txBody>
            <a:bodyPr wrap="none" rtlCol="0">
              <a:spAutoFit/>
            </a:bodyPr>
            <a:lstStyle/>
            <a:p>
              <a:r>
                <a:rPr lang="en-US" b="1">
                  <a:solidFill>
                    <a:schemeClr val="bg1"/>
                  </a:solidFill>
                </a:rPr>
                <a:t>DoD SKILLBRIDGE</a:t>
              </a:r>
            </a:p>
          </p:txBody>
        </p:sp>
      </p:grpSp>
      <p:grpSp>
        <p:nvGrpSpPr>
          <p:cNvPr id="14" name="Group 13">
            <a:extLst>
              <a:ext uri="{FF2B5EF4-FFF2-40B4-BE49-F238E27FC236}">
                <a16:creationId xmlns:a16="http://schemas.microsoft.com/office/drawing/2014/main" id="{4AEB3152-E191-45DE-896F-0050326E467A}"/>
              </a:ext>
            </a:extLst>
          </p:cNvPr>
          <p:cNvGrpSpPr/>
          <p:nvPr/>
        </p:nvGrpSpPr>
        <p:grpSpPr>
          <a:xfrm>
            <a:off x="6376737" y="1926911"/>
            <a:ext cx="4783460" cy="1856976"/>
            <a:chOff x="6408821" y="1926911"/>
            <a:chExt cx="4783460" cy="1856976"/>
          </a:xfrm>
        </p:grpSpPr>
        <p:sp>
          <p:nvSpPr>
            <p:cNvPr id="42" name="Rectangle 41">
              <a:extLst>
                <a:ext uri="{FF2B5EF4-FFF2-40B4-BE49-F238E27FC236}">
                  <a16:creationId xmlns:a16="http://schemas.microsoft.com/office/drawing/2014/main" id="{452EF5E4-8ECD-4584-B288-D5F4D9EB1554}"/>
                </a:ext>
              </a:extLst>
            </p:cNvPr>
            <p:cNvSpPr/>
            <p:nvPr/>
          </p:nvSpPr>
          <p:spPr>
            <a:xfrm>
              <a:off x="6408821" y="2171625"/>
              <a:ext cx="4783460" cy="161226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B24AE36-595F-49A5-8FBA-F6FD58FFC269}"/>
                </a:ext>
              </a:extLst>
            </p:cNvPr>
            <p:cNvSpPr/>
            <p:nvPr/>
          </p:nvSpPr>
          <p:spPr>
            <a:xfrm>
              <a:off x="7083716" y="1926911"/>
              <a:ext cx="3685808" cy="4616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1EF3E83-D82B-41D9-B0B2-C925C1F31611}"/>
                </a:ext>
              </a:extLst>
            </p:cNvPr>
            <p:cNvSpPr txBox="1"/>
            <p:nvPr/>
          </p:nvSpPr>
          <p:spPr>
            <a:xfrm>
              <a:off x="7316658" y="1978579"/>
              <a:ext cx="3219920" cy="369332"/>
            </a:xfrm>
            <a:prstGeom prst="rect">
              <a:avLst/>
            </a:prstGeom>
            <a:noFill/>
          </p:spPr>
          <p:txBody>
            <a:bodyPr wrap="none" rtlCol="0">
              <a:spAutoFit/>
            </a:bodyPr>
            <a:lstStyle/>
            <a:p>
              <a:r>
                <a:rPr lang="en-US" b="1">
                  <a:solidFill>
                    <a:schemeClr val="bg1"/>
                  </a:solidFill>
                </a:rPr>
                <a:t>MY NEXT MOVE FOR VETERANS</a:t>
              </a:r>
            </a:p>
          </p:txBody>
        </p:sp>
      </p:grpSp>
      <p:grpSp>
        <p:nvGrpSpPr>
          <p:cNvPr id="17" name="Group 16">
            <a:extLst>
              <a:ext uri="{FF2B5EF4-FFF2-40B4-BE49-F238E27FC236}">
                <a16:creationId xmlns:a16="http://schemas.microsoft.com/office/drawing/2014/main" id="{ED6A6B69-4BC8-4D25-B750-8DBBE8FBDA6F}"/>
              </a:ext>
            </a:extLst>
          </p:cNvPr>
          <p:cNvGrpSpPr/>
          <p:nvPr/>
        </p:nvGrpSpPr>
        <p:grpSpPr>
          <a:xfrm>
            <a:off x="6377402" y="4210350"/>
            <a:ext cx="4783460" cy="1862055"/>
            <a:chOff x="6534890" y="4226597"/>
            <a:chExt cx="4783460" cy="1862055"/>
          </a:xfrm>
        </p:grpSpPr>
        <p:sp>
          <p:nvSpPr>
            <p:cNvPr id="41" name="Rectangle 40">
              <a:extLst>
                <a:ext uri="{FF2B5EF4-FFF2-40B4-BE49-F238E27FC236}">
                  <a16:creationId xmlns:a16="http://schemas.microsoft.com/office/drawing/2014/main" id="{5934933D-153D-4351-97C3-AE809C270AAD}"/>
                </a:ext>
              </a:extLst>
            </p:cNvPr>
            <p:cNvSpPr/>
            <p:nvPr/>
          </p:nvSpPr>
          <p:spPr>
            <a:xfrm>
              <a:off x="6534890" y="4457430"/>
              <a:ext cx="4783460" cy="163122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68D08C6C-BCA4-474A-9D9C-2BC09D5DA066}"/>
                </a:ext>
              </a:extLst>
            </p:cNvPr>
            <p:cNvSpPr/>
            <p:nvPr/>
          </p:nvSpPr>
          <p:spPr>
            <a:xfrm>
              <a:off x="7083716" y="4226597"/>
              <a:ext cx="3685808" cy="46166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69B51A-B19B-4FA9-A787-0A55853C2C34}"/>
                </a:ext>
              </a:extLst>
            </p:cNvPr>
            <p:cNvSpPr txBox="1"/>
            <p:nvPr/>
          </p:nvSpPr>
          <p:spPr>
            <a:xfrm>
              <a:off x="7069740" y="4278523"/>
              <a:ext cx="3735137" cy="338554"/>
            </a:xfrm>
            <a:prstGeom prst="rect">
              <a:avLst/>
            </a:prstGeom>
            <a:noFill/>
          </p:spPr>
          <p:txBody>
            <a:bodyPr wrap="square" lIns="91440" tIns="45720" rIns="91440" bIns="45720" rtlCol="0" anchor="t">
              <a:spAutoFit/>
            </a:bodyPr>
            <a:lstStyle/>
            <a:p>
              <a:pPr algn="ctr"/>
              <a:r>
                <a:rPr lang="en-US" sz="1600" b="1">
                  <a:solidFill>
                    <a:schemeClr val="bg1"/>
                  </a:solidFill>
                </a:rPr>
                <a:t>OCCUPATIONAL OUTLOOK HANDBOOK</a:t>
              </a:r>
            </a:p>
          </p:txBody>
        </p:sp>
      </p:grpSp>
      <p:grpSp>
        <p:nvGrpSpPr>
          <p:cNvPr id="36" name="Group 35">
            <a:extLst>
              <a:ext uri="{FF2B5EF4-FFF2-40B4-BE49-F238E27FC236}">
                <a16:creationId xmlns:a16="http://schemas.microsoft.com/office/drawing/2014/main" id="{7DC7BF2F-4B31-4011-9833-94E2FF27D66D}"/>
              </a:ext>
            </a:extLst>
          </p:cNvPr>
          <p:cNvGrpSpPr/>
          <p:nvPr/>
        </p:nvGrpSpPr>
        <p:grpSpPr>
          <a:xfrm>
            <a:off x="1041719" y="1952801"/>
            <a:ext cx="4783460" cy="1847686"/>
            <a:chOff x="1312539" y="1941280"/>
            <a:chExt cx="4783460" cy="1847686"/>
          </a:xfrm>
        </p:grpSpPr>
        <p:sp>
          <p:nvSpPr>
            <p:cNvPr id="43" name="Rectangle 42">
              <a:extLst>
                <a:ext uri="{FF2B5EF4-FFF2-40B4-BE49-F238E27FC236}">
                  <a16:creationId xmlns:a16="http://schemas.microsoft.com/office/drawing/2014/main" id="{FE704039-FF71-49E0-B59D-3D3DBF480EF2}"/>
                </a:ext>
              </a:extLst>
            </p:cNvPr>
            <p:cNvSpPr/>
            <p:nvPr/>
          </p:nvSpPr>
          <p:spPr>
            <a:xfrm>
              <a:off x="1312539" y="2157743"/>
              <a:ext cx="4783460" cy="1631223"/>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7E3D9FA1-D5C7-49E0-8B57-B58B808B0BD6}"/>
                </a:ext>
              </a:extLst>
            </p:cNvPr>
            <p:cNvSpPr/>
            <p:nvPr/>
          </p:nvSpPr>
          <p:spPr>
            <a:xfrm>
              <a:off x="1861365" y="1941280"/>
              <a:ext cx="3685808" cy="46166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CC60910-216E-4BA3-AF58-A7B4135DEEC4}"/>
                </a:ext>
              </a:extLst>
            </p:cNvPr>
            <p:cNvSpPr txBox="1"/>
            <p:nvPr/>
          </p:nvSpPr>
          <p:spPr>
            <a:xfrm>
              <a:off x="2282717" y="1986150"/>
              <a:ext cx="2683107" cy="369332"/>
            </a:xfrm>
            <a:prstGeom prst="rect">
              <a:avLst/>
            </a:prstGeom>
            <a:noFill/>
          </p:spPr>
          <p:txBody>
            <a:bodyPr wrap="none" rtlCol="0">
              <a:spAutoFit/>
            </a:bodyPr>
            <a:lstStyle/>
            <a:p>
              <a:pPr algn="ctr"/>
              <a:r>
                <a:rPr lang="en-US" b="1">
                  <a:solidFill>
                    <a:schemeClr val="bg1"/>
                  </a:solidFill>
                </a:rPr>
                <a:t>CAREERS IN THE MILITARY</a:t>
              </a:r>
            </a:p>
          </p:txBody>
        </p:sp>
        <p:sp>
          <p:nvSpPr>
            <p:cNvPr id="18" name="TextBox 17">
              <a:extLst>
                <a:ext uri="{FF2B5EF4-FFF2-40B4-BE49-F238E27FC236}">
                  <a16:creationId xmlns:a16="http://schemas.microsoft.com/office/drawing/2014/main" id="{3330788F-843E-4D7C-8554-9AF941AE2DE7}"/>
                </a:ext>
              </a:extLst>
            </p:cNvPr>
            <p:cNvSpPr txBox="1"/>
            <p:nvPr/>
          </p:nvSpPr>
          <p:spPr>
            <a:xfrm>
              <a:off x="1512696" y="2555903"/>
              <a:ext cx="4583303" cy="1077218"/>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accent4">
                      <a:lumMod val="50000"/>
                    </a:schemeClr>
                  </a:solidFill>
                  <a:hlinkClick r:id="rId3">
                    <a:extLst>
                      <a:ext uri="{A12FA001-AC4F-418D-AE19-62706E023703}">
                        <ahyp:hlinkClr xmlns:ahyp="http://schemas.microsoft.com/office/drawing/2018/hyperlinkcolor" val="tx"/>
                      </a:ext>
                    </a:extLst>
                  </a:hlinkClick>
                </a:rPr>
                <a:t>www.careersinthemilitary.com</a:t>
              </a:r>
              <a:endParaRPr lang="en-US" sz="1600">
                <a:solidFill>
                  <a:schemeClr val="accent4">
                    <a:lumMod val="50000"/>
                  </a:schemeClr>
                </a:solidFill>
              </a:endParaRPr>
            </a:p>
            <a:p>
              <a:pPr marL="285750" indent="-285750">
                <a:buFont typeface="Arial" panose="020B0604020202020204" pitchFamily="34" charset="0"/>
                <a:buChar char="•"/>
              </a:pPr>
              <a:r>
                <a:rPr lang="en-US" sz="1600">
                  <a:solidFill>
                    <a:schemeClr val="accent4">
                      <a:lumMod val="50000"/>
                    </a:schemeClr>
                  </a:solidFill>
                </a:rPr>
                <a:t>A companion site to </a:t>
              </a:r>
              <a:r>
                <a:rPr lang="en-US" sz="1600">
                  <a:solidFill>
                    <a:schemeClr val="accent4">
                      <a:lumMod val="50000"/>
                    </a:schemeClr>
                  </a:solidFill>
                  <a:hlinkClick r:id="rId4">
                    <a:extLst>
                      <a:ext uri="{A12FA001-AC4F-418D-AE19-62706E023703}">
                        <ahyp:hlinkClr xmlns:ahyp="http://schemas.microsoft.com/office/drawing/2018/hyperlinkcolor" val="tx"/>
                      </a:ext>
                    </a:extLst>
                  </a:hlinkClick>
                </a:rPr>
                <a:t>www.asvabprogram.com</a:t>
              </a:r>
              <a:r>
                <a:rPr lang="en-US" sz="1600">
                  <a:solidFill>
                    <a:schemeClr val="accent4">
                      <a:lumMod val="50000"/>
                    </a:schemeClr>
                  </a:solidFill>
                </a:rPr>
                <a:t>, houses public access to in-depth military career information </a:t>
              </a:r>
            </a:p>
          </p:txBody>
        </p:sp>
      </p:grpSp>
      <p:sp>
        <p:nvSpPr>
          <p:cNvPr id="59" name="TextBox 58">
            <a:extLst>
              <a:ext uri="{FF2B5EF4-FFF2-40B4-BE49-F238E27FC236}">
                <a16:creationId xmlns:a16="http://schemas.microsoft.com/office/drawing/2014/main" id="{150E94A6-715A-40E8-B7EB-CF06D6E85D86}"/>
              </a:ext>
            </a:extLst>
          </p:cNvPr>
          <p:cNvSpPr txBox="1"/>
          <p:nvPr/>
        </p:nvSpPr>
        <p:spPr>
          <a:xfrm>
            <a:off x="6634966" y="2539867"/>
            <a:ext cx="4583303" cy="1077218"/>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accent4">
                    <a:lumMod val="50000"/>
                  </a:schemeClr>
                </a:solidFill>
                <a:hlinkClick r:id="rId5"/>
              </a:rPr>
              <a:t>www.mynextmove.org/vets</a:t>
            </a:r>
            <a:endParaRPr lang="en-US" sz="1600">
              <a:solidFill>
                <a:schemeClr val="accent4">
                  <a:lumMod val="50000"/>
                </a:schemeClr>
              </a:solidFill>
            </a:endParaRPr>
          </a:p>
          <a:p>
            <a:pPr marL="285750" indent="-285750">
              <a:buFont typeface="Arial" panose="020B0604020202020204" pitchFamily="34" charset="0"/>
              <a:buChar char="•"/>
            </a:pPr>
            <a:r>
              <a:rPr lang="en-US" sz="1600">
                <a:solidFill>
                  <a:schemeClr val="accent4">
                    <a:lumMod val="50000"/>
                  </a:schemeClr>
                </a:solidFill>
              </a:rPr>
              <a:t>Includes interactive tools and data for 900+ careers, including information on civilian careers with similar job skills to military occupations</a:t>
            </a:r>
          </a:p>
        </p:txBody>
      </p:sp>
      <p:sp>
        <p:nvSpPr>
          <p:cNvPr id="60" name="TextBox 59">
            <a:extLst>
              <a:ext uri="{FF2B5EF4-FFF2-40B4-BE49-F238E27FC236}">
                <a16:creationId xmlns:a16="http://schemas.microsoft.com/office/drawing/2014/main" id="{8211241B-F6BF-485E-8347-4B2D8E18086B}"/>
              </a:ext>
            </a:extLst>
          </p:cNvPr>
          <p:cNvSpPr txBox="1"/>
          <p:nvPr/>
        </p:nvSpPr>
        <p:spPr>
          <a:xfrm>
            <a:off x="1253060" y="4689246"/>
            <a:ext cx="4583303" cy="1323439"/>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accent4">
                    <a:lumMod val="50000"/>
                  </a:schemeClr>
                </a:solidFill>
                <a:hlinkClick r:id="rId6"/>
              </a:rPr>
              <a:t>https://dodskillbridge.usalearning.gov</a:t>
            </a:r>
            <a:endParaRPr lang="en-US" sz="1600">
              <a:solidFill>
                <a:schemeClr val="accent4">
                  <a:lumMod val="50000"/>
                </a:schemeClr>
              </a:solidFill>
            </a:endParaRPr>
          </a:p>
          <a:p>
            <a:pPr marL="285750" indent="-285750">
              <a:buFont typeface="Arial" panose="020B0604020202020204" pitchFamily="34" charset="0"/>
              <a:buChar char="•"/>
            </a:pPr>
            <a:r>
              <a:rPr lang="en-US" sz="1600">
                <a:solidFill>
                  <a:schemeClr val="accent4">
                    <a:lumMod val="50000"/>
                  </a:schemeClr>
                </a:solidFill>
              </a:rPr>
              <a:t>The </a:t>
            </a:r>
            <a:r>
              <a:rPr lang="en-US" sz="1600" err="1">
                <a:solidFill>
                  <a:schemeClr val="accent4">
                    <a:lumMod val="50000"/>
                  </a:schemeClr>
                </a:solidFill>
              </a:rPr>
              <a:t>SkillBridge</a:t>
            </a:r>
            <a:r>
              <a:rPr lang="en-US" sz="1600">
                <a:solidFill>
                  <a:schemeClr val="accent4">
                    <a:lumMod val="50000"/>
                  </a:schemeClr>
                </a:solidFill>
              </a:rPr>
              <a:t> program allows Service members to get civilian work experience through industry training, apprenticeships, and internships during last 180 days of service</a:t>
            </a:r>
          </a:p>
        </p:txBody>
      </p:sp>
      <p:sp>
        <p:nvSpPr>
          <p:cNvPr id="61" name="TextBox 60">
            <a:extLst>
              <a:ext uri="{FF2B5EF4-FFF2-40B4-BE49-F238E27FC236}">
                <a16:creationId xmlns:a16="http://schemas.microsoft.com/office/drawing/2014/main" id="{72412D85-8324-44E4-8AF0-3A91BE0B244F}"/>
              </a:ext>
            </a:extLst>
          </p:cNvPr>
          <p:cNvSpPr txBox="1"/>
          <p:nvPr/>
        </p:nvSpPr>
        <p:spPr>
          <a:xfrm>
            <a:off x="6634966" y="4826931"/>
            <a:ext cx="4583303" cy="1077218"/>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accent4">
                    <a:lumMod val="50000"/>
                  </a:schemeClr>
                </a:solidFill>
                <a:hlinkClick r:id="rId7"/>
              </a:rPr>
              <a:t>Job Opportunities for Armed Forces</a:t>
            </a:r>
            <a:endParaRPr lang="en-US" sz="1600">
              <a:solidFill>
                <a:schemeClr val="accent4">
                  <a:lumMod val="50000"/>
                </a:schemeClr>
              </a:solidFill>
            </a:endParaRPr>
          </a:p>
          <a:p>
            <a:pPr marL="285750" indent="-285750">
              <a:buFont typeface="Arial" panose="020B0604020202020204" pitchFamily="34" charset="0"/>
              <a:buChar char="•"/>
            </a:pPr>
            <a:r>
              <a:rPr lang="en-US" sz="1600">
                <a:solidFill>
                  <a:schemeClr val="accent4">
                    <a:lumMod val="50000"/>
                  </a:schemeClr>
                </a:solidFill>
              </a:rPr>
              <a:t>Includes details for military occupations, including duties, job outlook, pay, similar occupations, and work environment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8FB2E9-5705-49F3-BC7F-ED859726847B}"/>
              </a:ext>
            </a:extLst>
          </p:cNvPr>
          <p:cNvSpPr/>
          <p:nvPr/>
        </p:nvSpPr>
        <p:spPr>
          <a:xfrm>
            <a:off x="5560504" y="0"/>
            <a:ext cx="637749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573CA-B93B-4805-8326-4C7553827F33}"/>
              </a:ext>
            </a:extLst>
          </p:cNvPr>
          <p:cNvSpPr>
            <a:spLocks noGrp="1"/>
          </p:cNvSpPr>
          <p:nvPr>
            <p:ph type="title"/>
          </p:nvPr>
        </p:nvSpPr>
        <p:spPr>
          <a:xfrm>
            <a:off x="7763933" y="136524"/>
            <a:ext cx="1947333" cy="1143000"/>
          </a:xfrm>
        </p:spPr>
        <p:txBody>
          <a:bodyPr/>
          <a:lstStyle/>
          <a:p>
            <a:pPr algn="ctr"/>
            <a:r>
              <a:rPr lang="en-US" b="0">
                <a:latin typeface="Calibri Light" panose="020F0302020204030204" pitchFamily="34" charset="0"/>
                <a:cs typeface="Calibri Light" panose="020F0302020204030204" pitchFamily="34" charset="0"/>
              </a:rPr>
              <a:t>Army</a:t>
            </a:r>
          </a:p>
        </p:txBody>
      </p:sp>
      <p:sp>
        <p:nvSpPr>
          <p:cNvPr id="3" name="Content Placeholder 2">
            <a:extLst>
              <a:ext uri="{FF2B5EF4-FFF2-40B4-BE49-F238E27FC236}">
                <a16:creationId xmlns:a16="http://schemas.microsoft.com/office/drawing/2014/main" id="{F1EC83FD-5BAA-440B-8075-FD3F07FD1D6D}"/>
              </a:ext>
            </a:extLst>
          </p:cNvPr>
          <p:cNvSpPr>
            <a:spLocks noGrp="1"/>
          </p:cNvSpPr>
          <p:nvPr>
            <p:ph idx="1"/>
          </p:nvPr>
        </p:nvSpPr>
        <p:spPr>
          <a:xfrm>
            <a:off x="5943600" y="1509711"/>
            <a:ext cx="5638800" cy="4525963"/>
          </a:xfrm>
        </p:spPr>
        <p:txBody>
          <a:bodyPr>
            <a:normAutofit/>
          </a:bodyPr>
          <a:lstStyle/>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Mission: “To deploy, fight and win our nation’s wars by providing ready, prompt and sustained land dominance by Army forces across the full spectrum of conflict as part of the joint force.”</a:t>
            </a:r>
          </a:p>
          <a:p>
            <a:pPr marL="0" indent="0">
              <a:buClr>
                <a:schemeClr val="accent4">
                  <a:lumMod val="50000"/>
                </a:schemeClr>
              </a:buClr>
              <a:buNone/>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The Army is the Nation’s oldest service, and as such, precedes all other services in matters of protocol </a:t>
            </a:r>
          </a:p>
        </p:txBody>
      </p:sp>
      <p:sp>
        <p:nvSpPr>
          <p:cNvPr id="4" name="Footer Placeholder 3">
            <a:extLst>
              <a:ext uri="{FF2B5EF4-FFF2-40B4-BE49-F238E27FC236}">
                <a16:creationId xmlns:a16="http://schemas.microsoft.com/office/drawing/2014/main" id="{1D1D6154-2009-4420-90E1-1B15910FCC1B}"/>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9D13E3C8-065A-4566-85D6-FE1ADC322B0C}"/>
              </a:ext>
            </a:extLst>
          </p:cNvPr>
          <p:cNvSpPr>
            <a:spLocks noGrp="1"/>
          </p:cNvSpPr>
          <p:nvPr>
            <p:ph type="sldNum" sz="quarter" idx="12"/>
          </p:nvPr>
        </p:nvSpPr>
        <p:spPr/>
        <p:txBody>
          <a:bodyPr/>
          <a:lstStyle/>
          <a:p>
            <a:fld id="{9A3B2906-C4EE-47CD-B74B-A7AB062DB60F}" type="slidenum">
              <a:rPr lang="en-US" smtClean="0"/>
              <a:pPr/>
              <a:t>4</a:t>
            </a:fld>
            <a:endParaRPr lang="en-US"/>
          </a:p>
        </p:txBody>
      </p:sp>
      <p:pic>
        <p:nvPicPr>
          <p:cNvPr id="7" name="Picture 6">
            <a:extLst>
              <a:ext uri="{FF2B5EF4-FFF2-40B4-BE49-F238E27FC236}">
                <a16:creationId xmlns:a16="http://schemas.microsoft.com/office/drawing/2014/main" id="{E5E21867-E2EF-4C25-A204-E1669910469B}"/>
              </a:ext>
            </a:extLst>
          </p:cNvPr>
          <p:cNvPicPr>
            <a:picLocks noChangeAspect="1"/>
          </p:cNvPicPr>
          <p:nvPr/>
        </p:nvPicPr>
        <p:blipFill>
          <a:blip r:embed="rId3"/>
          <a:stretch>
            <a:fillRect/>
          </a:stretch>
        </p:blipFill>
        <p:spPr>
          <a:xfrm>
            <a:off x="254000" y="1279524"/>
            <a:ext cx="4775923" cy="3756556"/>
          </a:xfrm>
          <a:prstGeom prst="rect">
            <a:avLst/>
          </a:prstGeom>
        </p:spPr>
      </p:pic>
    </p:spTree>
    <p:extLst>
      <p:ext uri="{BB962C8B-B14F-4D97-AF65-F5344CB8AC3E}">
        <p14:creationId xmlns:p14="http://schemas.microsoft.com/office/powerpoint/2010/main" val="187892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C49135-6574-41E5-8323-DDAA337366C7}"/>
              </a:ext>
            </a:extLst>
          </p:cNvPr>
          <p:cNvSpPr/>
          <p:nvPr/>
        </p:nvSpPr>
        <p:spPr>
          <a:xfrm>
            <a:off x="246589" y="0"/>
            <a:ext cx="637749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6DB47-D46C-42BB-84F3-A8950CF90FE1}"/>
              </a:ext>
            </a:extLst>
          </p:cNvPr>
          <p:cNvSpPr>
            <a:spLocks noGrp="1"/>
          </p:cNvSpPr>
          <p:nvPr>
            <p:ph type="title"/>
          </p:nvPr>
        </p:nvSpPr>
        <p:spPr>
          <a:xfrm>
            <a:off x="1026043" y="26989"/>
            <a:ext cx="4436533" cy="1143000"/>
          </a:xfrm>
        </p:spPr>
        <p:txBody>
          <a:bodyPr/>
          <a:lstStyle/>
          <a:p>
            <a:pPr algn="ctr"/>
            <a:r>
              <a:rPr lang="en-US" b="0">
                <a:latin typeface="Calibri Light" panose="020F0302020204030204" pitchFamily="34" charset="0"/>
                <a:cs typeface="Calibri Light" panose="020F0302020204030204" pitchFamily="34" charset="0"/>
              </a:rPr>
              <a:t>Navy</a:t>
            </a:r>
          </a:p>
        </p:txBody>
      </p:sp>
      <p:sp>
        <p:nvSpPr>
          <p:cNvPr id="3" name="Content Placeholder 2">
            <a:extLst>
              <a:ext uri="{FF2B5EF4-FFF2-40B4-BE49-F238E27FC236}">
                <a16:creationId xmlns:a16="http://schemas.microsoft.com/office/drawing/2014/main" id="{CB7CD24C-08DD-4DF0-8315-0BCEF9405A9C}"/>
              </a:ext>
            </a:extLst>
          </p:cNvPr>
          <p:cNvSpPr>
            <a:spLocks noGrp="1"/>
          </p:cNvSpPr>
          <p:nvPr>
            <p:ph idx="1"/>
          </p:nvPr>
        </p:nvSpPr>
        <p:spPr>
          <a:xfrm>
            <a:off x="632870" y="1465263"/>
            <a:ext cx="5604933" cy="4525963"/>
          </a:xfrm>
        </p:spPr>
        <p:txBody>
          <a:bodyPr>
            <a:normAutofit lnSpcReduction="10000"/>
          </a:bodyPr>
          <a:lstStyle/>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Mission: “The Department of the Navy will recruit, train, equip, and organize to deliver combat ready Naval forces to win conflicts and wars while maintaining security and deterrence through sustained forward presence.”</a:t>
            </a:r>
          </a:p>
          <a:p>
            <a:pPr>
              <a:buClr>
                <a:schemeClr val="accent4">
                  <a:lumMod val="50000"/>
                </a:schemeClr>
              </a:buClr>
              <a:buFont typeface="Arial" panose="020B0604020202020204" pitchFamily="34" charset="0"/>
              <a:buChar char="•"/>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Of all the services, the U.S. Naval Academy has produced the most astronauts, as well as the first American in space (Alan Shepard, Rear Admiral, USN, Ret.).</a:t>
            </a:r>
          </a:p>
        </p:txBody>
      </p:sp>
      <p:sp>
        <p:nvSpPr>
          <p:cNvPr id="4" name="Footer Placeholder 3">
            <a:extLst>
              <a:ext uri="{FF2B5EF4-FFF2-40B4-BE49-F238E27FC236}">
                <a16:creationId xmlns:a16="http://schemas.microsoft.com/office/drawing/2014/main" id="{31BFA32D-7F5A-4296-9106-4628CFD9D4D7}"/>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BFCFB703-4FA1-4571-97C2-CE658ECD3068}"/>
              </a:ext>
            </a:extLst>
          </p:cNvPr>
          <p:cNvSpPr>
            <a:spLocks noGrp="1"/>
          </p:cNvSpPr>
          <p:nvPr>
            <p:ph type="sldNum" sz="quarter" idx="12"/>
          </p:nvPr>
        </p:nvSpPr>
        <p:spPr/>
        <p:txBody>
          <a:bodyPr/>
          <a:lstStyle/>
          <a:p>
            <a:fld id="{9A3B2906-C4EE-47CD-B74B-A7AB062DB60F}" type="slidenum">
              <a:rPr lang="en-US" smtClean="0"/>
              <a:pPr/>
              <a:t>5</a:t>
            </a:fld>
            <a:endParaRPr lang="en-US"/>
          </a:p>
        </p:txBody>
      </p:sp>
      <p:pic>
        <p:nvPicPr>
          <p:cNvPr id="7" name="Picture 6">
            <a:extLst>
              <a:ext uri="{FF2B5EF4-FFF2-40B4-BE49-F238E27FC236}">
                <a16:creationId xmlns:a16="http://schemas.microsoft.com/office/drawing/2014/main" id="{82F2D400-1CFC-48BF-B8F5-E05C1F6916F3}"/>
              </a:ext>
            </a:extLst>
          </p:cNvPr>
          <p:cNvPicPr>
            <a:picLocks noChangeAspect="1"/>
          </p:cNvPicPr>
          <p:nvPr/>
        </p:nvPicPr>
        <p:blipFill>
          <a:blip r:embed="rId3"/>
          <a:stretch>
            <a:fillRect/>
          </a:stretch>
        </p:blipFill>
        <p:spPr>
          <a:xfrm>
            <a:off x="7010366" y="2048404"/>
            <a:ext cx="4703657" cy="2761191"/>
          </a:xfrm>
          <a:prstGeom prst="rect">
            <a:avLst/>
          </a:prstGeom>
        </p:spPr>
      </p:pic>
    </p:spTree>
    <p:extLst>
      <p:ext uri="{BB962C8B-B14F-4D97-AF65-F5344CB8AC3E}">
        <p14:creationId xmlns:p14="http://schemas.microsoft.com/office/powerpoint/2010/main" val="273201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AFE829-8F54-44AB-B97E-66DE70CD4FC5}"/>
              </a:ext>
            </a:extLst>
          </p:cNvPr>
          <p:cNvSpPr/>
          <p:nvPr/>
        </p:nvSpPr>
        <p:spPr>
          <a:xfrm>
            <a:off x="5548852" y="0"/>
            <a:ext cx="637749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AA36F-7C49-4C56-9AAD-5E141EF5294E}"/>
              </a:ext>
            </a:extLst>
          </p:cNvPr>
          <p:cNvSpPr>
            <a:spLocks noGrp="1"/>
          </p:cNvSpPr>
          <p:nvPr>
            <p:ph type="title"/>
          </p:nvPr>
        </p:nvSpPr>
        <p:spPr>
          <a:xfrm>
            <a:off x="6959600" y="1057"/>
            <a:ext cx="3556000" cy="1143000"/>
          </a:xfrm>
        </p:spPr>
        <p:txBody>
          <a:bodyPr/>
          <a:lstStyle/>
          <a:p>
            <a:pPr algn="ctr"/>
            <a:r>
              <a:rPr lang="en-US" b="0">
                <a:latin typeface="Calibri Light" panose="020F0302020204030204" pitchFamily="34" charset="0"/>
                <a:cs typeface="Calibri Light" panose="020F0302020204030204" pitchFamily="34" charset="0"/>
              </a:rPr>
              <a:t>Air</a:t>
            </a:r>
            <a:r>
              <a:rPr lang="en-US"/>
              <a:t> </a:t>
            </a:r>
            <a:r>
              <a:rPr lang="en-US" b="0">
                <a:latin typeface="Calibri Light" panose="020F0302020204030204" pitchFamily="34" charset="0"/>
                <a:cs typeface="Calibri Light" panose="020F0302020204030204" pitchFamily="34" charset="0"/>
              </a:rPr>
              <a:t>Force</a:t>
            </a:r>
          </a:p>
        </p:txBody>
      </p:sp>
      <p:sp>
        <p:nvSpPr>
          <p:cNvPr id="3" name="Content Placeholder 2">
            <a:extLst>
              <a:ext uri="{FF2B5EF4-FFF2-40B4-BE49-F238E27FC236}">
                <a16:creationId xmlns:a16="http://schemas.microsoft.com/office/drawing/2014/main" id="{45FCE46A-7D65-4B9E-8900-DD952CAF86D7}"/>
              </a:ext>
            </a:extLst>
          </p:cNvPr>
          <p:cNvSpPr>
            <a:spLocks noGrp="1"/>
          </p:cNvSpPr>
          <p:nvPr>
            <p:ph idx="1"/>
          </p:nvPr>
        </p:nvSpPr>
        <p:spPr>
          <a:xfrm>
            <a:off x="5943600" y="1374244"/>
            <a:ext cx="5638800" cy="4525963"/>
          </a:xfrm>
        </p:spPr>
        <p:txBody>
          <a:bodyPr>
            <a:normAutofit/>
          </a:bodyPr>
          <a:lstStyle/>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The mission of the U. S. Air Force is  to fly, fight  and win ... in air, space, and cyberspace. </a:t>
            </a:r>
          </a:p>
          <a:p>
            <a:pPr marL="0" indent="0">
              <a:buClr>
                <a:schemeClr val="accent4">
                  <a:lumMod val="50000"/>
                </a:schemeClr>
              </a:buClr>
              <a:buNone/>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The Air Force was established with the National Security Act of 1947, along with the Central Intelligence Agency, and the National Security Council.</a:t>
            </a:r>
          </a:p>
        </p:txBody>
      </p:sp>
      <p:sp>
        <p:nvSpPr>
          <p:cNvPr id="4" name="Footer Placeholder 3">
            <a:extLst>
              <a:ext uri="{FF2B5EF4-FFF2-40B4-BE49-F238E27FC236}">
                <a16:creationId xmlns:a16="http://schemas.microsoft.com/office/drawing/2014/main" id="{50FAAD15-B875-4EAE-866F-28D5325D0BA4}"/>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13E75DD1-6B54-4742-B513-89AD15EC9BF4}"/>
              </a:ext>
            </a:extLst>
          </p:cNvPr>
          <p:cNvSpPr>
            <a:spLocks noGrp="1"/>
          </p:cNvSpPr>
          <p:nvPr>
            <p:ph type="sldNum" sz="quarter" idx="12"/>
          </p:nvPr>
        </p:nvSpPr>
        <p:spPr/>
        <p:txBody>
          <a:bodyPr/>
          <a:lstStyle/>
          <a:p>
            <a:fld id="{9A3B2906-C4EE-47CD-B74B-A7AB062DB60F}" type="slidenum">
              <a:rPr lang="en-US" smtClean="0"/>
              <a:pPr/>
              <a:t>6</a:t>
            </a:fld>
            <a:endParaRPr lang="en-US"/>
          </a:p>
        </p:txBody>
      </p:sp>
      <p:pic>
        <p:nvPicPr>
          <p:cNvPr id="7" name="Picture 6">
            <a:extLst>
              <a:ext uri="{FF2B5EF4-FFF2-40B4-BE49-F238E27FC236}">
                <a16:creationId xmlns:a16="http://schemas.microsoft.com/office/drawing/2014/main" id="{5D701EED-6A08-46AB-8663-E3C1FC9C2883}"/>
              </a:ext>
            </a:extLst>
          </p:cNvPr>
          <p:cNvPicPr>
            <a:picLocks noChangeAspect="1"/>
          </p:cNvPicPr>
          <p:nvPr/>
        </p:nvPicPr>
        <p:blipFill>
          <a:blip r:embed="rId3"/>
          <a:stretch>
            <a:fillRect/>
          </a:stretch>
        </p:blipFill>
        <p:spPr>
          <a:xfrm>
            <a:off x="443441" y="2031041"/>
            <a:ext cx="4659864" cy="2795918"/>
          </a:xfrm>
          <a:prstGeom prst="rect">
            <a:avLst/>
          </a:prstGeom>
        </p:spPr>
      </p:pic>
    </p:spTree>
    <p:extLst>
      <p:ext uri="{BB962C8B-B14F-4D97-AF65-F5344CB8AC3E}">
        <p14:creationId xmlns:p14="http://schemas.microsoft.com/office/powerpoint/2010/main" val="94662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4ED131-DB27-4EB1-B347-ECA1862F79C9}"/>
              </a:ext>
            </a:extLst>
          </p:cNvPr>
          <p:cNvSpPr/>
          <p:nvPr/>
        </p:nvSpPr>
        <p:spPr>
          <a:xfrm>
            <a:off x="376274" y="0"/>
            <a:ext cx="615625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4263756-BCC9-4CAE-8DE9-78272C638AA3}"/>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A35627CD-89D7-4A7A-B7A6-8B1E245BDBBC}"/>
              </a:ext>
            </a:extLst>
          </p:cNvPr>
          <p:cNvSpPr>
            <a:spLocks noGrp="1"/>
          </p:cNvSpPr>
          <p:nvPr>
            <p:ph type="sldNum" sz="quarter" idx="12"/>
          </p:nvPr>
        </p:nvSpPr>
        <p:spPr/>
        <p:txBody>
          <a:bodyPr/>
          <a:lstStyle/>
          <a:p>
            <a:fld id="{9A3B2906-C4EE-47CD-B74B-A7AB062DB60F}" type="slidenum">
              <a:rPr lang="en-US" smtClean="0"/>
              <a:pPr/>
              <a:t>7</a:t>
            </a:fld>
            <a:endParaRPr lang="en-US"/>
          </a:p>
        </p:txBody>
      </p:sp>
      <p:pic>
        <p:nvPicPr>
          <p:cNvPr id="9" name="Picture 8">
            <a:extLst>
              <a:ext uri="{FF2B5EF4-FFF2-40B4-BE49-F238E27FC236}">
                <a16:creationId xmlns:a16="http://schemas.microsoft.com/office/drawing/2014/main" id="{31C7E0AA-E833-4E2B-81B5-DC9A822B7123}"/>
              </a:ext>
            </a:extLst>
          </p:cNvPr>
          <p:cNvPicPr>
            <a:picLocks noChangeAspect="1"/>
          </p:cNvPicPr>
          <p:nvPr/>
        </p:nvPicPr>
        <p:blipFill>
          <a:blip r:embed="rId3"/>
          <a:stretch>
            <a:fillRect/>
          </a:stretch>
        </p:blipFill>
        <p:spPr>
          <a:xfrm>
            <a:off x="7235721" y="2000158"/>
            <a:ext cx="4294332" cy="2857683"/>
          </a:xfrm>
          <a:prstGeom prst="rect">
            <a:avLst/>
          </a:prstGeom>
        </p:spPr>
      </p:pic>
      <p:sp>
        <p:nvSpPr>
          <p:cNvPr id="3" name="Content Placeholder 2">
            <a:extLst>
              <a:ext uri="{FF2B5EF4-FFF2-40B4-BE49-F238E27FC236}">
                <a16:creationId xmlns:a16="http://schemas.microsoft.com/office/drawing/2014/main" id="{07D196A8-8128-4326-A30B-8E39ADAD1880}"/>
              </a:ext>
            </a:extLst>
          </p:cNvPr>
          <p:cNvSpPr>
            <a:spLocks noGrp="1"/>
          </p:cNvSpPr>
          <p:nvPr>
            <p:ph idx="1"/>
          </p:nvPr>
        </p:nvSpPr>
        <p:spPr>
          <a:xfrm>
            <a:off x="661947" y="1504684"/>
            <a:ext cx="5584903" cy="4525963"/>
          </a:xfrm>
        </p:spPr>
        <p:txBody>
          <a:bodyPr>
            <a:normAutofit/>
          </a:bodyPr>
          <a:lstStyle/>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The US Space Force “is a military service that organizes, trains, and equips space forces in order to protect U.S. and allied interests in space and to provide space capabilities to the joint force. ”</a:t>
            </a:r>
          </a:p>
          <a:p>
            <a:pPr marL="0" indent="0">
              <a:buClr>
                <a:schemeClr val="accent4">
                  <a:lumMod val="50000"/>
                </a:schemeClr>
              </a:buClr>
              <a:buNone/>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The Space force motto </a:t>
            </a:r>
            <a:r>
              <a:rPr lang="en-US" sz="2400" i="1">
                <a:solidFill>
                  <a:schemeClr val="accent4">
                    <a:lumMod val="50000"/>
                  </a:schemeClr>
                </a:solidFill>
                <a:latin typeface="Calibri Light" panose="020F0302020204030204" pitchFamily="34" charset="0"/>
                <a:cs typeface="Calibri Light" panose="020F0302020204030204" pitchFamily="34" charset="0"/>
              </a:rPr>
              <a:t>Semper Supra </a:t>
            </a:r>
            <a:r>
              <a:rPr lang="en-US" sz="2400">
                <a:solidFill>
                  <a:schemeClr val="accent4">
                    <a:lumMod val="50000"/>
                  </a:schemeClr>
                </a:solidFill>
                <a:latin typeface="Calibri Light" panose="020F0302020204030204" pitchFamily="34" charset="0"/>
                <a:cs typeface="Calibri Light" panose="020F0302020204030204" pitchFamily="34" charset="0"/>
              </a:rPr>
              <a:t>means “Always Above.”</a:t>
            </a:r>
          </a:p>
        </p:txBody>
      </p:sp>
      <p:sp>
        <p:nvSpPr>
          <p:cNvPr id="2" name="Title 1">
            <a:extLst>
              <a:ext uri="{FF2B5EF4-FFF2-40B4-BE49-F238E27FC236}">
                <a16:creationId xmlns:a16="http://schemas.microsoft.com/office/drawing/2014/main" id="{09C97480-3580-417E-AF40-BC23A8A67993}"/>
              </a:ext>
            </a:extLst>
          </p:cNvPr>
          <p:cNvSpPr>
            <a:spLocks noGrp="1"/>
          </p:cNvSpPr>
          <p:nvPr>
            <p:ph type="title"/>
          </p:nvPr>
        </p:nvSpPr>
        <p:spPr>
          <a:xfrm>
            <a:off x="2148367" y="35981"/>
            <a:ext cx="2612065" cy="1143000"/>
          </a:xfrm>
        </p:spPr>
        <p:txBody>
          <a:bodyPr>
            <a:normAutofit/>
          </a:bodyPr>
          <a:lstStyle/>
          <a:p>
            <a:r>
              <a:rPr lang="en-US" sz="3600" b="0">
                <a:latin typeface="Calibri Light" panose="020F0302020204030204" pitchFamily="34" charset="0"/>
                <a:cs typeface="Calibri Light" panose="020F0302020204030204" pitchFamily="34" charset="0"/>
              </a:rPr>
              <a:t>Space</a:t>
            </a:r>
            <a:r>
              <a:rPr lang="en-US" sz="3600">
                <a:latin typeface="Calibri Light" panose="020F0302020204030204" pitchFamily="34" charset="0"/>
                <a:cs typeface="Calibri Light" panose="020F0302020204030204" pitchFamily="34" charset="0"/>
              </a:rPr>
              <a:t> </a:t>
            </a:r>
            <a:r>
              <a:rPr lang="en-US" sz="3600" b="0">
                <a:latin typeface="Calibri Light" panose="020F0302020204030204" pitchFamily="34" charset="0"/>
                <a:cs typeface="Calibri Light" panose="020F0302020204030204" pitchFamily="34" charset="0"/>
              </a:rPr>
              <a:t>Force</a:t>
            </a:r>
          </a:p>
        </p:txBody>
      </p:sp>
    </p:spTree>
    <p:extLst>
      <p:ext uri="{BB962C8B-B14F-4D97-AF65-F5344CB8AC3E}">
        <p14:creationId xmlns:p14="http://schemas.microsoft.com/office/powerpoint/2010/main" val="63685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2FEE32-C07D-4ADD-B551-00C4916C23AC}"/>
              </a:ext>
            </a:extLst>
          </p:cNvPr>
          <p:cNvSpPr/>
          <p:nvPr/>
        </p:nvSpPr>
        <p:spPr>
          <a:xfrm>
            <a:off x="5539329" y="0"/>
            <a:ext cx="637749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1A609-0E45-4674-B2AB-647159573910}"/>
              </a:ext>
            </a:extLst>
          </p:cNvPr>
          <p:cNvSpPr>
            <a:spLocks noGrp="1"/>
          </p:cNvSpPr>
          <p:nvPr>
            <p:ph type="title"/>
          </p:nvPr>
        </p:nvSpPr>
        <p:spPr>
          <a:xfrm>
            <a:off x="6840010" y="155308"/>
            <a:ext cx="3776133" cy="1143000"/>
          </a:xfrm>
        </p:spPr>
        <p:txBody>
          <a:bodyPr/>
          <a:lstStyle/>
          <a:p>
            <a:pPr algn="ctr"/>
            <a:r>
              <a:rPr lang="en-US" b="0">
                <a:latin typeface="Calibri Light" panose="020F0302020204030204" pitchFamily="34" charset="0"/>
                <a:cs typeface="Calibri Light" panose="020F0302020204030204" pitchFamily="34" charset="0"/>
              </a:rPr>
              <a:t>Marine Corps</a:t>
            </a:r>
          </a:p>
        </p:txBody>
      </p:sp>
      <p:sp>
        <p:nvSpPr>
          <p:cNvPr id="3" name="Content Placeholder 2">
            <a:extLst>
              <a:ext uri="{FF2B5EF4-FFF2-40B4-BE49-F238E27FC236}">
                <a16:creationId xmlns:a16="http://schemas.microsoft.com/office/drawing/2014/main" id="{3B3065F8-7CFB-4526-9743-258FAA78AA0B}"/>
              </a:ext>
            </a:extLst>
          </p:cNvPr>
          <p:cNvSpPr>
            <a:spLocks noGrp="1"/>
          </p:cNvSpPr>
          <p:nvPr>
            <p:ph idx="1"/>
          </p:nvPr>
        </p:nvSpPr>
        <p:spPr>
          <a:xfrm>
            <a:off x="5900209" y="1453616"/>
            <a:ext cx="5655733" cy="4525963"/>
          </a:xfrm>
        </p:spPr>
        <p:txBody>
          <a:bodyPr>
            <a:normAutofit/>
          </a:bodyPr>
          <a:lstStyle/>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“As America's expeditionary force in readiness since 1775, the U.S. Marines are forward deployed to win our Nation’s battles swiftly and aggressively in times of crisis. We fight on land, sea and air, as well as provide forces and detachments to naval ships and ground operations.”</a:t>
            </a:r>
          </a:p>
          <a:p>
            <a:pPr marL="0" indent="0">
              <a:buClr>
                <a:schemeClr val="accent4">
                  <a:lumMod val="50000"/>
                </a:schemeClr>
              </a:buClr>
              <a:buNone/>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Famous Marines include Adam Driver, Gene Hackman, James Carville, and Bob </a:t>
            </a:r>
            <a:r>
              <a:rPr lang="en-US" sz="2400" err="1">
                <a:solidFill>
                  <a:schemeClr val="accent4">
                    <a:lumMod val="50000"/>
                  </a:schemeClr>
                </a:solidFill>
                <a:latin typeface="Calibri Light" panose="020F0302020204030204" pitchFamily="34" charset="0"/>
                <a:cs typeface="Calibri Light" panose="020F0302020204030204" pitchFamily="34" charset="0"/>
              </a:rPr>
              <a:t>Keeshan</a:t>
            </a:r>
            <a:r>
              <a:rPr lang="en-US" sz="2400">
                <a:solidFill>
                  <a:schemeClr val="accent4">
                    <a:lumMod val="50000"/>
                  </a:schemeClr>
                </a:solidFill>
                <a:latin typeface="Calibri Light" panose="020F0302020204030204" pitchFamily="34" charset="0"/>
                <a:cs typeface="Calibri Light" panose="020F0302020204030204" pitchFamily="34" charset="0"/>
              </a:rPr>
              <a:t> (</a:t>
            </a:r>
            <a:r>
              <a:rPr lang="en-US" sz="2400" err="1">
                <a:solidFill>
                  <a:schemeClr val="accent4">
                    <a:lumMod val="50000"/>
                  </a:schemeClr>
                </a:solidFill>
                <a:latin typeface="Calibri Light" panose="020F0302020204030204" pitchFamily="34" charset="0"/>
                <a:cs typeface="Calibri Light" panose="020F0302020204030204" pitchFamily="34" charset="0"/>
              </a:rPr>
              <a:t>a.k.a</a:t>
            </a:r>
            <a:r>
              <a:rPr lang="en-US" sz="2400">
                <a:solidFill>
                  <a:schemeClr val="accent4">
                    <a:lumMod val="50000"/>
                  </a:schemeClr>
                </a:solidFill>
                <a:latin typeface="Calibri Light" panose="020F0302020204030204" pitchFamily="34" charset="0"/>
                <a:cs typeface="Calibri Light" panose="020F0302020204030204" pitchFamily="34" charset="0"/>
              </a:rPr>
              <a:t> </a:t>
            </a:r>
            <a:r>
              <a:rPr lang="en-US" sz="2400" i="1">
                <a:solidFill>
                  <a:schemeClr val="accent4">
                    <a:lumMod val="50000"/>
                  </a:schemeClr>
                </a:solidFill>
                <a:latin typeface="Calibri Light" panose="020F0302020204030204" pitchFamily="34" charset="0"/>
                <a:cs typeface="Calibri Light" panose="020F0302020204030204" pitchFamily="34" charset="0"/>
              </a:rPr>
              <a:t>Captain Kangaroo</a:t>
            </a:r>
            <a:r>
              <a:rPr lang="en-US" sz="2400">
                <a:solidFill>
                  <a:schemeClr val="accent4">
                    <a:lumMod val="50000"/>
                  </a:schemeClr>
                </a:solidFill>
                <a:latin typeface="Calibri Light" panose="020F0302020204030204" pitchFamily="34" charset="0"/>
                <a:cs typeface="Calibri Light" panose="020F0302020204030204" pitchFamily="34" charset="0"/>
              </a:rPr>
              <a:t>) </a:t>
            </a:r>
          </a:p>
        </p:txBody>
      </p:sp>
      <p:sp>
        <p:nvSpPr>
          <p:cNvPr id="4" name="Footer Placeholder 3">
            <a:extLst>
              <a:ext uri="{FF2B5EF4-FFF2-40B4-BE49-F238E27FC236}">
                <a16:creationId xmlns:a16="http://schemas.microsoft.com/office/drawing/2014/main" id="{2EB3E823-0179-4978-8AE5-FDB2006EC91A}"/>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4870775F-7C5D-4978-BF0A-5C69D9A4C9E2}"/>
              </a:ext>
            </a:extLst>
          </p:cNvPr>
          <p:cNvSpPr>
            <a:spLocks noGrp="1"/>
          </p:cNvSpPr>
          <p:nvPr>
            <p:ph type="sldNum" sz="quarter" idx="12"/>
          </p:nvPr>
        </p:nvSpPr>
        <p:spPr/>
        <p:txBody>
          <a:bodyPr/>
          <a:lstStyle/>
          <a:p>
            <a:fld id="{9A3B2906-C4EE-47CD-B74B-A7AB062DB60F}" type="slidenum">
              <a:rPr lang="en-US" smtClean="0"/>
              <a:pPr/>
              <a:t>8</a:t>
            </a:fld>
            <a:endParaRPr lang="en-US"/>
          </a:p>
        </p:txBody>
      </p:sp>
      <p:pic>
        <p:nvPicPr>
          <p:cNvPr id="7" name="Picture 6">
            <a:extLst>
              <a:ext uri="{FF2B5EF4-FFF2-40B4-BE49-F238E27FC236}">
                <a16:creationId xmlns:a16="http://schemas.microsoft.com/office/drawing/2014/main" id="{C66312F4-D8EC-41D9-B5B8-E159E1856BDB}"/>
              </a:ext>
            </a:extLst>
          </p:cNvPr>
          <p:cNvPicPr>
            <a:picLocks noChangeAspect="1"/>
          </p:cNvPicPr>
          <p:nvPr/>
        </p:nvPicPr>
        <p:blipFill>
          <a:blip r:embed="rId3"/>
          <a:stretch>
            <a:fillRect/>
          </a:stretch>
        </p:blipFill>
        <p:spPr>
          <a:xfrm>
            <a:off x="636058" y="2133334"/>
            <a:ext cx="4318885" cy="2591331"/>
          </a:xfrm>
          <a:prstGeom prst="rect">
            <a:avLst/>
          </a:prstGeom>
        </p:spPr>
      </p:pic>
    </p:spTree>
    <p:extLst>
      <p:ext uri="{BB962C8B-B14F-4D97-AF65-F5344CB8AC3E}">
        <p14:creationId xmlns:p14="http://schemas.microsoft.com/office/powerpoint/2010/main" val="396522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AE9826-63DC-44DF-9BF2-0279FB3CEA08}"/>
              </a:ext>
            </a:extLst>
          </p:cNvPr>
          <p:cNvSpPr/>
          <p:nvPr/>
        </p:nvSpPr>
        <p:spPr>
          <a:xfrm>
            <a:off x="246589" y="0"/>
            <a:ext cx="637749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0F0E1-99B8-4686-A0A1-FAB3F58D84F6}"/>
              </a:ext>
            </a:extLst>
          </p:cNvPr>
          <p:cNvSpPr>
            <a:spLocks noGrp="1"/>
          </p:cNvSpPr>
          <p:nvPr>
            <p:ph type="title"/>
          </p:nvPr>
        </p:nvSpPr>
        <p:spPr>
          <a:xfrm>
            <a:off x="1637091" y="136524"/>
            <a:ext cx="3556000" cy="1143000"/>
          </a:xfrm>
        </p:spPr>
        <p:txBody>
          <a:bodyPr>
            <a:normAutofit/>
          </a:bodyPr>
          <a:lstStyle/>
          <a:p>
            <a:r>
              <a:rPr lang="en-US" sz="3600" b="0">
                <a:latin typeface="Calibri Light" panose="020F0302020204030204" pitchFamily="34" charset="0"/>
                <a:cs typeface="Calibri Light" panose="020F0302020204030204" pitchFamily="34" charset="0"/>
              </a:rPr>
              <a:t>US Coast Guard</a:t>
            </a:r>
          </a:p>
        </p:txBody>
      </p:sp>
      <p:sp>
        <p:nvSpPr>
          <p:cNvPr id="3" name="Content Placeholder 2">
            <a:extLst>
              <a:ext uri="{FF2B5EF4-FFF2-40B4-BE49-F238E27FC236}">
                <a16:creationId xmlns:a16="http://schemas.microsoft.com/office/drawing/2014/main" id="{B9FE32FA-14EE-4167-B23B-BF1E0D723B40}"/>
              </a:ext>
            </a:extLst>
          </p:cNvPr>
          <p:cNvSpPr>
            <a:spLocks noGrp="1"/>
          </p:cNvSpPr>
          <p:nvPr>
            <p:ph idx="1"/>
          </p:nvPr>
        </p:nvSpPr>
        <p:spPr>
          <a:xfrm>
            <a:off x="535709" y="1417638"/>
            <a:ext cx="5758765" cy="4525963"/>
          </a:xfrm>
        </p:spPr>
        <p:txBody>
          <a:bodyPr/>
          <a:lstStyle/>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The Coast Guard is the principal Federal agency responsible for maritime safety, security, and environmental stewardship in U.S. ports and waterways. </a:t>
            </a:r>
          </a:p>
          <a:p>
            <a:pPr marL="0" indent="0">
              <a:buClr>
                <a:schemeClr val="accent4">
                  <a:lumMod val="50000"/>
                </a:schemeClr>
              </a:buClr>
              <a:buNone/>
            </a:pPr>
            <a:endParaRPr lang="en-US" sz="2400">
              <a:solidFill>
                <a:schemeClr val="accent4">
                  <a:lumMod val="50000"/>
                </a:schemeClr>
              </a:solidFill>
              <a:latin typeface="Calibri Light" panose="020F0302020204030204" pitchFamily="34" charset="0"/>
              <a:cs typeface="Calibri Light" panose="020F0302020204030204" pitchFamily="34" charset="0"/>
            </a:endParaRPr>
          </a:p>
          <a:p>
            <a:pPr>
              <a:buClr>
                <a:schemeClr val="accent4">
                  <a:lumMod val="50000"/>
                </a:schemeClr>
              </a:buClr>
              <a:buFont typeface="Arial" panose="020B0604020202020204" pitchFamily="34" charset="0"/>
              <a:buChar char="•"/>
            </a:pPr>
            <a:r>
              <a:rPr lang="en-US" sz="2400">
                <a:solidFill>
                  <a:schemeClr val="accent4">
                    <a:lumMod val="50000"/>
                  </a:schemeClr>
                </a:solidFill>
                <a:latin typeface="Calibri Light" panose="020F0302020204030204" pitchFamily="34" charset="0"/>
                <a:cs typeface="Calibri Light" panose="020F0302020204030204" pitchFamily="34" charset="0"/>
              </a:rPr>
              <a:t>As one of the five Armed Services of the United States, the Coast Guard is the only military branch within the Department of Homeland Security. </a:t>
            </a:r>
          </a:p>
          <a:p>
            <a:endParaRPr lang="en-US"/>
          </a:p>
        </p:txBody>
      </p:sp>
      <p:sp>
        <p:nvSpPr>
          <p:cNvPr id="4" name="Footer Placeholder 3">
            <a:extLst>
              <a:ext uri="{FF2B5EF4-FFF2-40B4-BE49-F238E27FC236}">
                <a16:creationId xmlns:a16="http://schemas.microsoft.com/office/drawing/2014/main" id="{E6C2DB04-FD0D-4AEA-8C59-A57ECB005127}"/>
              </a:ext>
            </a:extLst>
          </p:cNvPr>
          <p:cNvSpPr>
            <a:spLocks noGrp="1"/>
          </p:cNvSpPr>
          <p:nvPr>
            <p:ph type="ftr" sz="quarter" idx="11"/>
          </p:nvPr>
        </p:nvSpPr>
        <p:spPr/>
        <p:txBody>
          <a:bodyPr/>
          <a:lstStyle/>
          <a:p>
            <a:r>
              <a:rPr lang="en-US"/>
              <a:t>SOLID, LLC - Military 101</a:t>
            </a:r>
          </a:p>
        </p:txBody>
      </p:sp>
      <p:sp>
        <p:nvSpPr>
          <p:cNvPr id="5" name="Slide Number Placeholder 4">
            <a:extLst>
              <a:ext uri="{FF2B5EF4-FFF2-40B4-BE49-F238E27FC236}">
                <a16:creationId xmlns:a16="http://schemas.microsoft.com/office/drawing/2014/main" id="{802D4938-DCE4-4AD9-9DA8-72752F144A6A}"/>
              </a:ext>
            </a:extLst>
          </p:cNvPr>
          <p:cNvSpPr>
            <a:spLocks noGrp="1"/>
          </p:cNvSpPr>
          <p:nvPr>
            <p:ph type="sldNum" sz="quarter" idx="12"/>
          </p:nvPr>
        </p:nvSpPr>
        <p:spPr/>
        <p:txBody>
          <a:bodyPr/>
          <a:lstStyle/>
          <a:p>
            <a:fld id="{9A3B2906-C4EE-47CD-B74B-A7AB062DB60F}" type="slidenum">
              <a:rPr lang="en-US" smtClean="0"/>
              <a:pPr/>
              <a:t>9</a:t>
            </a:fld>
            <a:endParaRPr lang="en-US"/>
          </a:p>
        </p:txBody>
      </p:sp>
      <p:pic>
        <p:nvPicPr>
          <p:cNvPr id="8" name="Picture 7">
            <a:extLst>
              <a:ext uri="{FF2B5EF4-FFF2-40B4-BE49-F238E27FC236}">
                <a16:creationId xmlns:a16="http://schemas.microsoft.com/office/drawing/2014/main" id="{25203641-66FA-4849-8481-A66BE8854346}"/>
              </a:ext>
            </a:extLst>
          </p:cNvPr>
          <p:cNvPicPr>
            <a:picLocks noChangeAspect="1"/>
          </p:cNvPicPr>
          <p:nvPr/>
        </p:nvPicPr>
        <p:blipFill>
          <a:blip r:embed="rId3"/>
          <a:stretch>
            <a:fillRect/>
          </a:stretch>
        </p:blipFill>
        <p:spPr>
          <a:xfrm>
            <a:off x="6717058" y="1279415"/>
            <a:ext cx="5107645" cy="4015599"/>
          </a:xfrm>
          <a:prstGeom prst="rect">
            <a:avLst/>
          </a:prstGeom>
        </p:spPr>
      </p:pic>
    </p:spTree>
    <p:extLst>
      <p:ext uri="{BB962C8B-B14F-4D97-AF65-F5344CB8AC3E}">
        <p14:creationId xmlns:p14="http://schemas.microsoft.com/office/powerpoint/2010/main" val="2484000777"/>
      </p:ext>
    </p:extLst>
  </p:cSld>
  <p:clrMapOvr>
    <a:masterClrMapping/>
  </p:clrMapOvr>
</p:sld>
</file>

<file path=ppt/theme/theme1.xml><?xml version="1.0" encoding="utf-8"?>
<a:theme xmlns:a="http://schemas.openxmlformats.org/drawingml/2006/main" name="Office Theme">
  <a:themeElements>
    <a:clrScheme name="Patriotic">
      <a:dk1>
        <a:srgbClr val="002060"/>
      </a:dk1>
      <a:lt1>
        <a:srgbClr val="FFFFFF"/>
      </a:lt1>
      <a:dk2>
        <a:srgbClr val="003366"/>
      </a:dk2>
      <a:lt2>
        <a:srgbClr val="BFBFBF"/>
      </a:lt2>
      <a:accent1>
        <a:srgbClr val="B10F03"/>
      </a:accent1>
      <a:accent2>
        <a:srgbClr val="003366"/>
      </a:accent2>
      <a:accent3>
        <a:srgbClr val="FFFFFF"/>
      </a:accent3>
      <a:accent4>
        <a:srgbClr val="7F7F7F"/>
      </a:accent4>
      <a:accent5>
        <a:srgbClr val="8D96E7"/>
      </a:accent5>
      <a:accent6>
        <a:srgbClr val="FD9483"/>
      </a:accent6>
      <a:hlink>
        <a:srgbClr val="A5A5A5"/>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33DB9EC633CF479B7170A051A24669" ma:contentTypeVersion="17" ma:contentTypeDescription="Create a new document." ma:contentTypeScope="" ma:versionID="547dfd6779f993cf456f5651a4585148">
  <xsd:schema xmlns:xsd="http://www.w3.org/2001/XMLSchema" xmlns:xs="http://www.w3.org/2001/XMLSchema" xmlns:p="http://schemas.microsoft.com/office/2006/metadata/properties" xmlns:ns2="0679e7d8-fc7b-4637-8794-7a19cee826e3" xmlns:ns3="81af3316-b220-4422-8fcf-9c471ae4a870" xmlns:ns4="8f4c94d0-a36a-45b4-85fc-152cfd47ab32" targetNamespace="http://schemas.microsoft.com/office/2006/metadata/properties" ma:root="true" ma:fieldsID="e06228bd454b0026118fffb690dbd7c1" ns2:_="" ns3:_="" ns4:_="">
    <xsd:import namespace="0679e7d8-fc7b-4637-8794-7a19cee826e3"/>
    <xsd:import namespace="81af3316-b220-4422-8fcf-9c471ae4a870"/>
    <xsd:import namespace="8f4c94d0-a36a-45b4-85fc-152cfd47ab32"/>
    <xsd:element name="properties">
      <xsd:complexType>
        <xsd:sequence>
          <xsd:element name="documentManagement">
            <xsd:complexType>
              <xsd:all>
                <xsd:element ref="ns2:SharedWithUsers" minOccurs="0"/>
                <xsd:element ref="ns2:SharingHintHash" minOccurs="0"/>
                <xsd:element ref="ns3:_dlc_DocId" minOccurs="0"/>
                <xsd:element ref="ns3:_dlc_DocIdUrl" minOccurs="0"/>
                <xsd:element ref="ns3:_dlc_DocIdPersistId" minOccurs="0"/>
                <xsd:element ref="ns2:SharedWithDetails" minOccurs="0"/>
                <xsd:element ref="ns2:LastSharedByUser" minOccurs="0"/>
                <xsd:element ref="ns2:LastSharedByTime" minOccurs="0"/>
                <xsd:element ref="ns4:MediaServiceMetadata" minOccurs="0"/>
                <xsd:element ref="ns4:MediaServiceFastMetadata" minOccurs="0"/>
                <xsd:element ref="ns4:Reviewed" minOccurs="0"/>
                <xsd:element ref="ns4:MediaServiceDateTaken" minOccurs="0"/>
                <xsd:element ref="ns4:MediaServiceLocatio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9e7d8-fc7b-4637-8794-7a19cee826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1af3316-b220-4422-8fcf-9c471ae4a87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f4c94d0-a36a-45b4-85fc-152cfd47ab32"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Reviewed" ma:index="18" nillable="true" ma:displayName="Reviewed" ma:description="Notes about review of Resume" ma:internalName="Reviewed">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MediaServiceLocation" ma:internalName="MediaServiceLocatio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81af3316-b220-4422-8fcf-9c471ae4a870">SOL1-45-200592</_dlc_DocId>
    <_dlc_DocIdUrl xmlns="81af3316-b220-4422-8fcf-9c471ae4a870">
      <Url>https://solidllc.sharepoint.com/SOLIDProjects/SOLID/_layouts/15/DocIdRedir.aspx?ID=SOL1-45-200592</Url>
      <Description>SOL1-45-200592</Description>
    </_dlc_DocIdUrl>
    <Reviewed xmlns="8f4c94d0-a36a-45b4-85fc-152cfd47ab32" xsi:nil="true"/>
  </documentManagement>
</p:properties>
</file>

<file path=customXml/itemProps1.xml><?xml version="1.0" encoding="utf-8"?>
<ds:datastoreItem xmlns:ds="http://schemas.openxmlformats.org/officeDocument/2006/customXml" ds:itemID="{10031B21-8052-453C-9D9A-4CDAB8683A02}">
  <ds:schemaRefs>
    <ds:schemaRef ds:uri="http://schemas.microsoft.com/sharepoint/v3/contenttype/forms"/>
  </ds:schemaRefs>
</ds:datastoreItem>
</file>

<file path=customXml/itemProps2.xml><?xml version="1.0" encoding="utf-8"?>
<ds:datastoreItem xmlns:ds="http://schemas.openxmlformats.org/officeDocument/2006/customXml" ds:itemID="{004E089B-943E-4A61-AEEF-1C1C5C2CE750}">
  <ds:schemaRefs>
    <ds:schemaRef ds:uri="0679e7d8-fc7b-4637-8794-7a19cee826e3"/>
    <ds:schemaRef ds:uri="81af3316-b220-4422-8fcf-9c471ae4a870"/>
    <ds:schemaRef ds:uri="8f4c94d0-a36a-45b4-85fc-152cfd47ab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9C6D04-F57E-4444-B1FD-85CA2ED09B7E}">
  <ds:schemaRefs>
    <ds:schemaRef ds:uri="http://schemas.microsoft.com/sharepoint/events"/>
  </ds:schemaRefs>
</ds:datastoreItem>
</file>

<file path=customXml/itemProps4.xml><?xml version="1.0" encoding="utf-8"?>
<ds:datastoreItem xmlns:ds="http://schemas.openxmlformats.org/officeDocument/2006/customXml" ds:itemID="{F4795A24-C186-4EE3-BB35-810B1E5864FF}">
  <ds:schemaRefs>
    <ds:schemaRef ds:uri="0679e7d8-fc7b-4637-8794-7a19cee826e3"/>
    <ds:schemaRef ds:uri="81af3316-b220-4422-8fcf-9c471ae4a870"/>
    <ds:schemaRef ds:uri="8f4c94d0-a36a-45b4-85fc-152cfd47ab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26</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Discussion  Topics</vt:lpstr>
      <vt:lpstr>What are the different branches AND COMPONENTS of the military?</vt:lpstr>
      <vt:lpstr>Army</vt:lpstr>
      <vt:lpstr>Navy</vt:lpstr>
      <vt:lpstr>Air Force</vt:lpstr>
      <vt:lpstr>Space Force</vt:lpstr>
      <vt:lpstr>Marine Corps</vt:lpstr>
      <vt:lpstr>US Coast Guard</vt:lpstr>
      <vt:lpstr>Components</vt:lpstr>
      <vt:lpstr>Components – Active Duty</vt:lpstr>
      <vt:lpstr>Components - Reserve</vt:lpstr>
      <vt:lpstr>Components – National Guard</vt:lpstr>
      <vt:lpstr>What are the ranks in the u.s. Military?</vt:lpstr>
      <vt:lpstr>Enlisted Rank Structure</vt:lpstr>
      <vt:lpstr>Warrant Officer Rank Structure</vt:lpstr>
      <vt:lpstr>Officer Rank Structure</vt:lpstr>
      <vt:lpstr>What types of experience do service members ATTAIN?</vt:lpstr>
      <vt:lpstr>Personnel Categories</vt:lpstr>
      <vt:lpstr>Military Career Options</vt:lpstr>
      <vt:lpstr>Learning the Lingo:  Military Occupations</vt:lpstr>
      <vt:lpstr>Top 10 Occupational Areas of  Transitioning Military Personnel</vt:lpstr>
      <vt:lpstr>Military Occupations with No Civilian Job Equivalents</vt:lpstr>
      <vt:lpstr>Civilian Credentialing Opportunities</vt:lpstr>
      <vt:lpstr>Collateral Duties</vt:lpstr>
      <vt:lpstr>PowerPoint Presentation</vt:lpstr>
      <vt:lpstr>Military Training vs. Education</vt:lpstr>
      <vt:lpstr>Military Training</vt:lpstr>
      <vt:lpstr>Training during the Military Life Cycle</vt:lpstr>
      <vt:lpstr>Voluntary Education</vt:lpstr>
      <vt:lpstr>Tuition Assistance</vt:lpstr>
      <vt:lpstr>PowerPoint Presentation</vt:lpstr>
      <vt:lpstr>PowerPoint Presentation</vt:lpstr>
      <vt:lpstr>Tools to Assess Transferability of Military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Anguay</dc:creator>
  <cp:revision>1</cp:revision>
  <dcterms:created xsi:type="dcterms:W3CDTF">2020-07-30T18:54:50Z</dcterms:created>
  <dcterms:modified xsi:type="dcterms:W3CDTF">2021-03-24T19:23:17Z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0x010100E533DB9EC633CF479B7170A051A24669</vt:lpwstr>
  </property>
  <property fmtid="{D5CDD505-2E9C-101B-9397-08002B2CF9AE}" pid="3" name="_dlc_DocIdItemGuid">
    <vt:lpwstr>5e7eb66a-c763-46f8-9298-8dfb53b07955</vt:lpwstr>
  </property>
</Properties>
</file>